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8" r:id="rId2"/>
  </p:sldMasterIdLst>
  <p:notesMasterIdLst>
    <p:notesMasterId r:id="rId25"/>
  </p:notesMasterIdLst>
  <p:handoutMasterIdLst>
    <p:handoutMasterId r:id="rId26"/>
  </p:handoutMasterIdLst>
  <p:sldIdLst>
    <p:sldId id="355" r:id="rId3"/>
    <p:sldId id="354" r:id="rId4"/>
    <p:sldId id="257" r:id="rId5"/>
    <p:sldId id="363" r:id="rId6"/>
    <p:sldId id="263" r:id="rId7"/>
    <p:sldId id="370" r:id="rId8"/>
    <p:sldId id="356" r:id="rId9"/>
    <p:sldId id="280" r:id="rId10"/>
    <p:sldId id="372" r:id="rId11"/>
    <p:sldId id="368" r:id="rId12"/>
    <p:sldId id="267" r:id="rId13"/>
    <p:sldId id="376" r:id="rId14"/>
    <p:sldId id="279" r:id="rId15"/>
    <p:sldId id="382" r:id="rId16"/>
    <p:sldId id="322" r:id="rId17"/>
    <p:sldId id="358" r:id="rId18"/>
    <p:sldId id="284" r:id="rId19"/>
    <p:sldId id="373" r:id="rId20"/>
    <p:sldId id="374" r:id="rId21"/>
    <p:sldId id="375" r:id="rId22"/>
    <p:sldId id="366" r:id="rId23"/>
    <p:sldId id="362" r:id="rId24"/>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21" userDrawn="1">
          <p15:clr>
            <a:srgbClr val="A4A3A4"/>
          </p15:clr>
        </p15:guide>
        <p15:guide id="3"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1CA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43" autoAdjust="0"/>
    <p:restoredTop sz="95220" autoAdjust="0"/>
  </p:normalViewPr>
  <p:slideViewPr>
    <p:cSldViewPr snapToGrid="0" showGuides="1">
      <p:cViewPr varScale="1">
        <p:scale>
          <a:sx n="84" d="100"/>
          <a:sy n="84" d="100"/>
        </p:scale>
        <p:origin x="57" y="282"/>
      </p:cViewPr>
      <p:guideLst>
        <p:guide pos="3821"/>
        <p:guide orient="horz" pos="2160"/>
      </p:guideLst>
    </p:cSldViewPr>
  </p:slideViewPr>
  <p:notesTextViewPr>
    <p:cViewPr>
      <p:scale>
        <a:sx n="1" d="1"/>
        <a:sy n="1" d="1"/>
      </p:scale>
      <p:origin x="0" y="0"/>
    </p:cViewPr>
  </p:notesTextViewPr>
  <p:sorterViewPr>
    <p:cViewPr>
      <p:scale>
        <a:sx n="63" d="100"/>
        <a:sy n="63"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gs" Target="tags/tag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2024/12/17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jpeg>
</file>

<file path=ppt/media/image10.png>
</file>

<file path=ppt/media/image11.jpeg>
</file>

<file path=ppt/media/image12.jpeg>
</file>

<file path=ppt/media/image13.jpeg>
</file>

<file path=ppt/media/image14.png>
</file>

<file path=ppt/media/image15.jpeg>
</file>

<file path=ppt/media/image16.jpeg>
</file>

<file path=ppt/media/image17.jpe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8E187-C893-435B-9E06-13A3C351CB73}" type="datetimeFigureOut">
              <a:rPr lang="zh-CN" altLang="en-US" smtClean="0"/>
              <a:t>2024/12/17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F1D4FB-EDA7-4325-B02D-E5C1BA0AB42F}"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模板来自于： 第一PPT https://www.1ppt.com/</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Full Imag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bg1">
              <a:lumMod val="85000"/>
            </a:schemeClr>
          </a:solidFill>
          <a:ln>
            <a:noFill/>
          </a:ln>
        </p:spPr>
        <p:txBody>
          <a:bodyPr anchor="ctr"/>
          <a:lstStyle>
            <a:lvl1pPr algn="ctr">
              <a:defRPr sz="1400" b="1" baseline="0">
                <a:solidFill>
                  <a:schemeClr val="tx1">
                    <a:lumMod val="65000"/>
                    <a:lumOff val="35000"/>
                  </a:schemeClr>
                </a:solidFill>
              </a:defRPr>
            </a:lvl1pPr>
          </a:lstStyle>
          <a:p>
            <a:pPr lvl="0"/>
            <a:r>
              <a:rPr lang="en-US" noProof="0">
                <a:sym typeface="Helvetica Neue"/>
              </a:rPr>
              <a:t>Click icon to add picture</a:t>
            </a:r>
          </a:p>
        </p:txBody>
      </p:sp>
    </p:spTree>
  </p:cSld>
  <p:clrMapOvr>
    <a:masterClrMapping/>
  </p:clrMapOvr>
  <p:transition spd="med"/>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Main Blank Slide_Left">
    <p:spTree>
      <p:nvGrpSpPr>
        <p:cNvPr id="1" name=""/>
        <p:cNvGrpSpPr/>
        <p:nvPr/>
      </p:nvGrpSpPr>
      <p:grpSpPr>
        <a:xfrm>
          <a:off x="0" y="0"/>
          <a:ext cx="0" cy="0"/>
          <a:chOff x="0" y="0"/>
          <a:chExt cx="0" cy="0"/>
        </a:xfrm>
      </p:grpSpPr>
      <p:sp>
        <p:nvSpPr>
          <p:cNvPr id="2" name="Slide Number"/>
          <p:cNvSpPr txBox="1">
            <a:spLocks noGrp="1"/>
          </p:cNvSpPr>
          <p:nvPr>
            <p:ph type="sldNum" sz="quarter" idx="10"/>
          </p:nvPr>
        </p:nvSpPr>
        <p:spPr>
          <a:xfrm>
            <a:off x="8610600" y="6356350"/>
            <a:ext cx="2743200" cy="365125"/>
          </a:xfrm>
          <a:prstGeom prst="rect">
            <a:avLst/>
          </a:prstGeom>
        </p:spPr>
        <p:txBody>
          <a:bodyPr/>
          <a:lstStyle>
            <a:lvl1pPr>
              <a:defRPr/>
            </a:lvl1pPr>
          </a:lstStyle>
          <a:p>
            <a:fld id="{457AA74A-B722-46EB-8F05-A0B21F4AECF4}" type="slidenum">
              <a:rPr lang="zh-CN" altLang="zh-CN"/>
              <a:t>‹#›</a:t>
            </a:fld>
            <a:endParaRPr lang="zh-CN" altLang="zh-CN"/>
          </a:p>
        </p:txBody>
      </p:sp>
    </p:spTree>
  </p:cSld>
  <p:clrMapOvr>
    <a:masterClrMapping/>
  </p:clrMapOvr>
  <p:transition spd="med"/>
  <p:hf sldNum="0" ftr="0" dt="0"/>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3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1396603"/>
            <a:ext cx="2540001" cy="4064794"/>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p>
        </p:txBody>
      </p:sp>
      <p:sp>
        <p:nvSpPr>
          <p:cNvPr id="4" name="Slide Number"/>
          <p:cNvSpPr txBox="1">
            <a:spLocks noGrp="1"/>
          </p:cNvSpPr>
          <p:nvPr>
            <p:ph type="sldNum" sz="quarter" idx="11"/>
          </p:nvPr>
        </p:nvSpPr>
        <p:spPr>
          <a:xfrm>
            <a:off x="8610600" y="6356350"/>
            <a:ext cx="2743200" cy="365125"/>
          </a:xfrm>
          <a:prstGeom prst="rect">
            <a:avLst/>
          </a:prstGeom>
        </p:spPr>
        <p:txBody>
          <a:bodyPr/>
          <a:lstStyle>
            <a:lvl1pPr>
              <a:defRPr/>
            </a:lvl1pPr>
          </a:lstStyle>
          <a:p>
            <a:fld id="{1DA84891-C741-4D98-A600-CE43EE6C9CF0}" type="slidenum">
              <a:rPr lang="zh-CN" altLang="zh-CN"/>
              <a:t>‹#›</a:t>
            </a:fld>
            <a:endParaRPr lang="zh-CN" altLang="zh-CN"/>
          </a:p>
        </p:txBody>
      </p:sp>
    </p:spTree>
  </p:cSld>
  <p:clrMapOvr>
    <a:masterClrMapping/>
  </p:clrMapOvr>
  <p:transition spd="med"/>
  <p:hf sldNum="0" ftr="0" dt="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6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5334000" y="3429000"/>
            <a:ext cx="3429000" cy="3429000"/>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p>
        </p:txBody>
      </p:sp>
      <p:sp>
        <p:nvSpPr>
          <p:cNvPr id="6" name="Picture Placeholder 2"/>
          <p:cNvSpPr>
            <a:spLocks noGrp="1"/>
          </p:cNvSpPr>
          <p:nvPr>
            <p:ph type="pic" sz="quarter" idx="11"/>
          </p:nvPr>
        </p:nvSpPr>
        <p:spPr>
          <a:xfrm>
            <a:off x="8763000" y="0"/>
            <a:ext cx="3429000" cy="3429000"/>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p>
        </p:txBody>
      </p:sp>
      <p:sp>
        <p:nvSpPr>
          <p:cNvPr id="4" name="Slide Number"/>
          <p:cNvSpPr txBox="1">
            <a:spLocks noGrp="1"/>
          </p:cNvSpPr>
          <p:nvPr>
            <p:ph type="sldNum" sz="quarter" idx="12"/>
          </p:nvPr>
        </p:nvSpPr>
        <p:spPr>
          <a:xfrm>
            <a:off x="8610600" y="6356350"/>
            <a:ext cx="2743200" cy="365125"/>
          </a:xfrm>
          <a:prstGeom prst="rect">
            <a:avLst/>
          </a:prstGeom>
        </p:spPr>
        <p:txBody>
          <a:bodyPr/>
          <a:lstStyle>
            <a:lvl1pPr>
              <a:defRPr/>
            </a:lvl1pPr>
          </a:lstStyle>
          <a:p>
            <a:fld id="{E4B03727-EF45-4630-A2E2-250B0A277A5D}" type="slidenum">
              <a:rPr lang="zh-CN" altLang="zh-CN"/>
              <a:t>‹#›</a:t>
            </a:fld>
            <a:endParaRPr lang="zh-CN" altLang="zh-CN"/>
          </a:p>
        </p:txBody>
      </p:sp>
    </p:spTree>
  </p:cSld>
  <p:clrMapOvr>
    <a:masterClrMapping/>
  </p:clrMapOvr>
  <p:transition spd="med"/>
  <p:hf sldNum="0" ftr="0" dt="0"/>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9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2116666"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p>
        </p:txBody>
      </p:sp>
      <p:sp>
        <p:nvSpPr>
          <p:cNvPr id="9" name="Picture Placeholder 2"/>
          <p:cNvSpPr>
            <a:spLocks noGrp="1"/>
          </p:cNvSpPr>
          <p:nvPr>
            <p:ph type="pic" sz="quarter" idx="11"/>
          </p:nvPr>
        </p:nvSpPr>
        <p:spPr>
          <a:xfrm>
            <a:off x="4159250"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p>
        </p:txBody>
      </p:sp>
      <p:sp>
        <p:nvSpPr>
          <p:cNvPr id="10" name="Picture Placeholder 2"/>
          <p:cNvSpPr>
            <a:spLocks noGrp="1"/>
          </p:cNvSpPr>
          <p:nvPr>
            <p:ph type="pic" sz="quarter" idx="12"/>
          </p:nvPr>
        </p:nvSpPr>
        <p:spPr>
          <a:xfrm>
            <a:off x="6201832"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p>
        </p:txBody>
      </p:sp>
      <p:sp>
        <p:nvSpPr>
          <p:cNvPr id="11" name="Picture Placeholder 2"/>
          <p:cNvSpPr>
            <a:spLocks noGrp="1"/>
          </p:cNvSpPr>
          <p:nvPr>
            <p:ph type="pic" sz="quarter" idx="13"/>
          </p:nvPr>
        </p:nvSpPr>
        <p:spPr>
          <a:xfrm>
            <a:off x="8244417"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p>
        </p:txBody>
      </p:sp>
      <p:sp>
        <p:nvSpPr>
          <p:cNvPr id="12" name="Picture Placeholder 2"/>
          <p:cNvSpPr>
            <a:spLocks noGrp="1"/>
          </p:cNvSpPr>
          <p:nvPr>
            <p:ph type="pic" sz="quarter" idx="14"/>
          </p:nvPr>
        </p:nvSpPr>
        <p:spPr>
          <a:xfrm>
            <a:off x="10287000"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p>
        </p:txBody>
      </p:sp>
      <p:sp>
        <p:nvSpPr>
          <p:cNvPr id="7" name="Slide Number"/>
          <p:cNvSpPr txBox="1">
            <a:spLocks noGrp="1"/>
          </p:cNvSpPr>
          <p:nvPr>
            <p:ph type="sldNum" sz="quarter" idx="15"/>
          </p:nvPr>
        </p:nvSpPr>
        <p:spPr>
          <a:xfrm>
            <a:off x="8610600" y="6356350"/>
            <a:ext cx="2743200" cy="365125"/>
          </a:xfrm>
          <a:prstGeom prst="rect">
            <a:avLst/>
          </a:prstGeom>
        </p:spPr>
        <p:txBody>
          <a:bodyPr/>
          <a:lstStyle>
            <a:lvl1pPr>
              <a:defRPr/>
            </a:lvl1pPr>
          </a:lstStyle>
          <a:p>
            <a:fld id="{3A233850-507F-4567-8619-B41C104CA86D}" type="slidenum">
              <a:rPr lang="zh-CN" altLang="zh-CN"/>
              <a:t>‹#›</a:t>
            </a:fld>
            <a:endParaRPr lang="zh-CN" altLang="zh-CN"/>
          </a:p>
        </p:txBody>
      </p:sp>
    </p:spTree>
  </p:cSld>
  <p:clrMapOvr>
    <a:masterClrMapping/>
  </p:clrMapOvr>
  <p:transition spd="med"/>
  <p:hf sldNum="0" ftr="0" dt="0"/>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aptop imag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900012" y="2411505"/>
            <a:ext cx="4042352" cy="2527896"/>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p>
        </p:txBody>
      </p:sp>
      <p:sp>
        <p:nvSpPr>
          <p:cNvPr id="4" name="Slide Number"/>
          <p:cNvSpPr txBox="1">
            <a:spLocks noGrp="1"/>
          </p:cNvSpPr>
          <p:nvPr>
            <p:ph type="sldNum" sz="quarter" idx="11"/>
          </p:nvPr>
        </p:nvSpPr>
        <p:spPr>
          <a:xfrm>
            <a:off x="8610600" y="6356350"/>
            <a:ext cx="2743200" cy="365125"/>
          </a:xfrm>
          <a:prstGeom prst="rect">
            <a:avLst/>
          </a:prstGeom>
        </p:spPr>
        <p:txBody>
          <a:bodyPr/>
          <a:lstStyle>
            <a:lvl1pPr>
              <a:defRPr/>
            </a:lvl1pPr>
          </a:lstStyle>
          <a:p>
            <a:fld id="{F36BBBDD-908C-4122-8285-8DF3AAC085DD}" type="slidenum">
              <a:rPr lang="zh-CN" altLang="zh-CN"/>
              <a:t>‹#›</a:t>
            </a:fld>
            <a:endParaRPr lang="zh-CN" altLang="zh-CN"/>
          </a:p>
        </p:txBody>
      </p:sp>
    </p:spTree>
  </p:cSld>
  <p:clrMapOvr>
    <a:masterClrMapping/>
  </p:clrMapOvr>
  <p:transition spd="med"/>
  <p:hf sldNum="0" ftr="0" dt="0"/>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节标题">
    <p:bg>
      <p:bgPr>
        <a:gradFill flip="none" rotWithShape="1">
          <a:gsLst>
            <a:gs pos="0">
              <a:srgbClr val="2D0D4B"/>
            </a:gs>
            <a:gs pos="100000">
              <a:srgbClr val="322467"/>
            </a:gs>
          </a:gsLst>
          <a:lin ang="16200000" scaled="1"/>
        </a:gradFill>
        <a:effectLst/>
      </p:bgPr>
    </p:bg>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0"/>
            <a:ext cx="12192000" cy="6858000"/>
          </a:xfrm>
          <a:prstGeom prst="rect">
            <a:avLst/>
          </a:prstGeom>
        </p:spPr>
        <p:txBody>
          <a:bodyPr/>
          <a:lstStyle/>
          <a:p>
            <a:endParaRPr lang="zh-CN" altLang="en-US"/>
          </a:p>
        </p:txBody>
      </p:sp>
    </p:spTree>
  </p:cSld>
  <p:clrMapOvr>
    <a:masterClrMapping/>
  </p:clrMapOvr>
  <p:transition/>
  <p:hf sldNum="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Box 4"/>
          <p:cNvSpPr txBox="1"/>
          <p:nvPr/>
        </p:nvSpPr>
        <p:spPr>
          <a:xfrm>
            <a:off x="2965031" y="3367444"/>
            <a:ext cx="45365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rPr>
              <a:t>行业</a:t>
            </a:r>
            <a:r>
              <a:rPr lang="en-US" altLang="zh-CN" sz="100">
                <a:solidFill>
                  <a:schemeClr val="tx1">
                    <a:alpha val="0"/>
                  </a:schemeClr>
                </a:solidFill>
                <a:latin typeface="微软雅黑" panose="020B0503020204020204" pitchFamily="34" charset="-122"/>
                <a:ea typeface="微软雅黑" panose="020B0503020204020204" pitchFamily="34" charset="-122"/>
              </a:rPr>
              <a:t>PPT</a:t>
            </a:r>
            <a:r>
              <a:rPr lang="zh-CN" altLang="en-US" sz="100">
                <a:solidFill>
                  <a:schemeClr val="tx1">
                    <a:alpha val="0"/>
                  </a:schemeClr>
                </a:solidFill>
                <a:latin typeface="微软雅黑" panose="020B0503020204020204" pitchFamily="34" charset="-122"/>
                <a:ea typeface="微软雅黑" panose="020B0503020204020204" pitchFamily="34" charset="-12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p>
        </p:txBody>
      </p:sp>
      <p:sp>
        <p:nvSpPr>
          <p:cNvPr id="3" name="TextBox 8"/>
          <p:cNvSpPr txBox="1"/>
          <p:nvPr/>
        </p:nvSpPr>
        <p:spPr>
          <a:xfrm>
            <a:off x="7509627" y="2215277"/>
            <a:ext cx="54006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p>
        </p:txBody>
      </p:sp>
      <p:sp>
        <p:nvSpPr>
          <p:cNvPr id="4"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5"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8"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9" name="页脚占位符 7"/>
          <p:cNvSpPr>
            <a:spLocks noGrp="1"/>
          </p:cNvSpPr>
          <p:nvPr>
            <p:ph type="ftr" sz="quarter" idx="11"/>
          </p:nvPr>
        </p:nvSpPr>
        <p:spPr>
          <a:xfrm>
            <a:off x="4038600" y="6356350"/>
            <a:ext cx="4114800" cy="365125"/>
          </a:xfrm>
        </p:spPr>
        <p:txBody>
          <a:bodyPr/>
          <a:lstStyle/>
          <a:p>
            <a:endParaRPr lang="zh-CN" altLang="en-US"/>
          </a:p>
        </p:txBody>
      </p:sp>
      <p:sp>
        <p:nvSpPr>
          <p:cNvPr id="10" name="灯片编号占位符 8"/>
          <p:cNvSpPr>
            <a:spLocks noGrp="1"/>
          </p:cNvSpPr>
          <p:nvPr>
            <p:ph type="sldNum" sz="quarter" idx="12"/>
          </p:nvPr>
        </p:nvSpPr>
        <p:spPr>
          <a:xfrm>
            <a:off x="8610600" y="6356350"/>
            <a:ext cx="2743200" cy="365125"/>
          </a:xfrm>
        </p:spPr>
        <p:txBody>
          <a:bodyPr/>
          <a:lstStyle/>
          <a:p>
            <a:fld id="{E9B957CC-A438-4D82-B305-22914934740F}" type="slidenum">
              <a:rPr lang="zh-CN" altLang="en-US" smtClean="0"/>
              <a:t>‹#›</a:t>
            </a:fld>
            <a:endParaRPr lang="zh-CN" altLang="en-US"/>
          </a:p>
        </p:txBody>
      </p:sp>
    </p:spTree>
  </p:cSld>
  <p:clrMapOvr>
    <a:masterClrMapping/>
  </p:clrMapOvr>
  <p:transition/>
  <p:hf sldNum="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10_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983415" y="717199"/>
            <a:ext cx="10225173" cy="5423605"/>
          </a:xfrm>
          <a:custGeom>
            <a:avLst/>
            <a:gdLst>
              <a:gd name="connsiteX0" fmla="*/ 61666 w 10225173"/>
              <a:gd name="connsiteY0" fmla="*/ 0 h 5423605"/>
              <a:gd name="connsiteX1" fmla="*/ 10163507 w 10225173"/>
              <a:gd name="connsiteY1" fmla="*/ 0 h 5423605"/>
              <a:gd name="connsiteX2" fmla="*/ 10225173 w 10225173"/>
              <a:gd name="connsiteY2" fmla="*/ 61666 h 5423605"/>
              <a:gd name="connsiteX3" fmla="*/ 10225173 w 10225173"/>
              <a:gd name="connsiteY3" fmla="*/ 5361939 h 5423605"/>
              <a:gd name="connsiteX4" fmla="*/ 10163507 w 10225173"/>
              <a:gd name="connsiteY4" fmla="*/ 5423605 h 5423605"/>
              <a:gd name="connsiteX5" fmla="*/ 61666 w 10225173"/>
              <a:gd name="connsiteY5" fmla="*/ 5423605 h 5423605"/>
              <a:gd name="connsiteX6" fmla="*/ 0 w 10225173"/>
              <a:gd name="connsiteY6" fmla="*/ 5361939 h 5423605"/>
              <a:gd name="connsiteX7" fmla="*/ 0 w 10225173"/>
              <a:gd name="connsiteY7" fmla="*/ 61666 h 5423605"/>
              <a:gd name="connsiteX8" fmla="*/ 61666 w 10225173"/>
              <a:gd name="connsiteY8" fmla="*/ 0 h 54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25173" h="5423605">
                <a:moveTo>
                  <a:pt x="61666" y="0"/>
                </a:moveTo>
                <a:lnTo>
                  <a:pt x="10163507" y="0"/>
                </a:lnTo>
                <a:cubicBezTo>
                  <a:pt x="10197564" y="0"/>
                  <a:pt x="10225173" y="27609"/>
                  <a:pt x="10225173" y="61666"/>
                </a:cubicBezTo>
                <a:lnTo>
                  <a:pt x="10225173" y="5361939"/>
                </a:lnTo>
                <a:cubicBezTo>
                  <a:pt x="10225173" y="5395996"/>
                  <a:pt x="10197564" y="5423605"/>
                  <a:pt x="10163507" y="5423605"/>
                </a:cubicBezTo>
                <a:lnTo>
                  <a:pt x="61666" y="5423605"/>
                </a:lnTo>
                <a:cubicBezTo>
                  <a:pt x="27609" y="5423605"/>
                  <a:pt x="0" y="5395996"/>
                  <a:pt x="0" y="5361939"/>
                </a:cubicBezTo>
                <a:lnTo>
                  <a:pt x="0" y="61666"/>
                </a:lnTo>
                <a:cubicBezTo>
                  <a:pt x="0" y="27609"/>
                  <a:pt x="27609" y="0"/>
                  <a:pt x="61666" y="0"/>
                </a:cubicBezTo>
                <a:close/>
              </a:path>
            </a:pathLst>
          </a:custGeom>
          <a:solidFill>
            <a:schemeClr val="bg1">
              <a:lumMod val="95000"/>
            </a:schemeClr>
          </a:solidFill>
          <a:ln w="76200">
            <a:noFill/>
            <a:miter lim="800000"/>
          </a:ln>
          <a:effectLst>
            <a:outerShdw blurRad="1270000" sx="90000" sy="90000" algn="ctr" rotWithShape="0">
              <a:prstClr val="black">
                <a:alpha val="40000"/>
              </a:prstClr>
            </a:outerShdw>
          </a:effectLst>
        </p:spPr>
        <p:txBody>
          <a:bodyPr wrap="square">
            <a:noAutofit/>
          </a:bodyPr>
          <a:lstStyle>
            <a:lvl1pPr marL="0" indent="0" algn="ctr">
              <a:buNone/>
              <a:defRPr sz="1600">
                <a:solidFill>
                  <a:schemeClr val="tx1">
                    <a:lumMod val="50000"/>
                    <a:lumOff val="50000"/>
                  </a:schemeClr>
                </a:solidFill>
              </a:defRPr>
            </a:lvl1pPr>
          </a:lstStyle>
          <a:p>
            <a:endParaRPr lang="id-ID"/>
          </a:p>
        </p:txBody>
      </p:sp>
    </p:spTree>
  </p:cSld>
  <p:clrMapOvr>
    <a:masterClrMapping/>
  </p:clrMapOvr>
  <p:transition/>
  <p:hf sldNum="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9" r:id="rId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microsoft.com/office/2007/relationships/hdphoto" Target="../media/hdphoto2.wdp"/><Relationship Id="rId12"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png"/><Relationship Id="rId11" Type="http://schemas.microsoft.com/office/2007/relationships/hdphoto" Target="../media/hdphoto4.wdp"/><Relationship Id="rId5" Type="http://schemas.openxmlformats.org/officeDocument/2006/relationships/image" Target="../media/image3.png"/><Relationship Id="rId10" Type="http://schemas.openxmlformats.org/officeDocument/2006/relationships/image" Target="../media/image6.png"/><Relationship Id="rId4" Type="http://schemas.microsoft.com/office/2007/relationships/hdphoto" Target="../media/hdphoto1.wdp"/><Relationship Id="rId9" Type="http://schemas.microsoft.com/office/2007/relationships/hdphoto" Target="../media/hdphoto3.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20.jpe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9.xml"/><Relationship Id="rId5" Type="http://schemas.microsoft.com/office/2007/relationships/hdphoto" Target="../media/hdphoto5.wdp"/><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microsoft.com/office/2007/relationships/hdphoto" Target="../media/hdphoto5.wdp"/></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microsoft.com/office/2007/relationships/hdphoto" Target="../media/hdphoto5.wdp"/></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tretch>
            <a:fillRect/>
          </a:stretch>
        </p:blipFill>
        <p:spPr>
          <a:xfrm>
            <a:off x="0" y="0"/>
            <a:ext cx="12192000" cy="6858000"/>
          </a:xfrm>
        </p:spPr>
      </p:pic>
      <p:sp>
        <p:nvSpPr>
          <p:cNvPr id="12" name="Rounded Rectangle"/>
          <p:cNvSpPr/>
          <p:nvPr/>
        </p:nvSpPr>
        <p:spPr bwMode="auto">
          <a:xfrm>
            <a:off x="8374701" y="5591150"/>
            <a:ext cx="3153889" cy="574810"/>
          </a:xfrm>
          <a:prstGeom prst="roundRect">
            <a:avLst>
              <a:gd name="adj" fmla="val 6250"/>
            </a:avLst>
          </a:prstGeom>
          <a:gradFill flip="none" rotWithShape="1">
            <a:gsLst>
              <a:gs pos="0">
                <a:srgbClr val="80EBA0"/>
              </a:gs>
              <a:gs pos="100000">
                <a:srgbClr val="1AAEC7"/>
              </a:gs>
            </a:gsLst>
            <a:lin ang="599999" scaled="0"/>
          </a:gradFill>
          <a:ln w="12700" cap="flat">
            <a:noFill/>
            <a:miter lim="400000"/>
          </a:ln>
          <a:effectLst>
            <a:outerShdw blurRad="101600" dist="50800" dir="2700000" rotWithShape="0">
              <a:srgbClr val="000000">
                <a:alpha val="30000"/>
              </a:srgbClr>
            </a:outerShdw>
          </a:effectLst>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5"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732876" y="4075761"/>
            <a:ext cx="8726248"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Open-source Health Dashboard &amp; Tech Stack Powered by GitHub and </a:t>
            </a:r>
            <a:r>
              <a:rPr lang="en-US" altLang="zh-CN" sz="3200" b="1" dirty="0" err="1">
                <a:solidFill>
                  <a:srgbClr val="F6F9FF"/>
                </a:solidFill>
                <a:latin typeface="Times New Roman" panose="02020603050405020304" pitchFamily="18" charset="0"/>
                <a:cs typeface="Times New Roman" panose="02020603050405020304" pitchFamily="18" charset="0"/>
                <a:sym typeface="+mn-lt"/>
              </a:rPr>
              <a:t>OpenDigger</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
        <p:nvSpPr>
          <p:cNvPr id="16"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456624" y="5833132"/>
            <a:ext cx="172195" cy="98297"/>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1"/>
                  <a:pt x="20678" y="316"/>
                </a:cubicBezTo>
                <a:lnTo>
                  <a:pt x="10800" y="19033"/>
                </a:lnTo>
                <a:lnTo>
                  <a:pt x="922" y="316"/>
                </a:lnTo>
                <a:cubicBezTo>
                  <a:pt x="824" y="121"/>
                  <a:pt x="689" y="0"/>
                  <a:pt x="540" y="0"/>
                </a:cubicBezTo>
                <a:cubicBezTo>
                  <a:pt x="242" y="0"/>
                  <a:pt x="0" y="483"/>
                  <a:pt x="0" y="1080"/>
                </a:cubicBezTo>
                <a:cubicBezTo>
                  <a:pt x="0" y="1378"/>
                  <a:pt x="60" y="1648"/>
                  <a:pt x="158" y="1844"/>
                </a:cubicBezTo>
                <a:lnTo>
                  <a:pt x="10418" y="21284"/>
                </a:lnTo>
                <a:cubicBezTo>
                  <a:pt x="10516" y="21480"/>
                  <a:pt x="10651" y="21600"/>
                  <a:pt x="10800" y="21600"/>
                </a:cubicBezTo>
                <a:cubicBezTo>
                  <a:pt x="10949" y="21600"/>
                  <a:pt x="11084" y="21480"/>
                  <a:pt x="11182" y="21284"/>
                </a:cubicBezTo>
                <a:lnTo>
                  <a:pt x="21442" y="1844"/>
                </a:lnTo>
                <a:cubicBezTo>
                  <a:pt x="21540" y="1648"/>
                  <a:pt x="21600" y="1378"/>
                  <a:pt x="21600" y="1080"/>
                </a:cubicBezTo>
                <a:cubicBezTo>
                  <a:pt x="21600" y="483"/>
                  <a:pt x="21358" y="0"/>
                  <a:pt x="21060" y="0"/>
                </a:cubicBezTo>
              </a:path>
            </a:pathLst>
          </a:custGeom>
          <a:solidFill>
            <a:schemeClr val="tx1"/>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8" name="Текст 1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rot="5400000">
            <a:off x="9928211" y="4528096"/>
            <a:ext cx="306425" cy="2736064"/>
          </a:xfrm>
          <a:prstGeom prst="rect">
            <a:avLst/>
          </a:prstGeom>
        </p:spPr>
        <p:txBody>
          <a:bodyPr vert="vert270" lIns="0" tIns="0" rIns="0" bIns="0" numCol="1" rtlCol="0" anchor="t">
            <a:normAutofit/>
          </a:bodyPr>
          <a:lstStyle>
            <a:lvl1pPr marL="0" indent="0" algn="l" defTabSz="892175" rtl="0" eaLnBrk="1" latinLnBrk="0" hangingPunct="1">
              <a:lnSpc>
                <a:spcPct val="150000"/>
              </a:lnSpc>
              <a:spcBef>
                <a:spcPts val="1980"/>
              </a:spcBef>
              <a:buSzTx/>
              <a:buFontTx/>
              <a:buNone/>
              <a:defRPr sz="2000" kern="1200">
                <a:solidFill>
                  <a:schemeClr val="tx1">
                    <a:lumMod val="95000"/>
                    <a:lumOff val="5000"/>
                  </a:schemeClr>
                </a:solidFill>
                <a:latin typeface="+mn-lt"/>
                <a:ea typeface="+mn-ea"/>
                <a:cs typeface="+mn-cs"/>
              </a:defRPr>
            </a:lvl1pPr>
            <a:lvl2pPr marL="0" indent="0" algn="l" defTabSz="892175" rtl="0" eaLnBrk="1" latinLnBrk="0" hangingPunct="1">
              <a:lnSpc>
                <a:spcPct val="90000"/>
              </a:lnSpc>
              <a:spcBef>
                <a:spcPts val="990"/>
              </a:spcBef>
              <a:buSzTx/>
              <a:buFontTx/>
              <a:buNone/>
              <a:defRPr sz="2400" b="1" kern="1200" baseline="0">
                <a:solidFill>
                  <a:schemeClr val="tx1">
                    <a:lumMod val="95000"/>
                    <a:lumOff val="5000"/>
                  </a:schemeClr>
                </a:solidFill>
                <a:latin typeface="+mn-lt"/>
                <a:ea typeface="Open Sans" panose="020B0606030504020204" pitchFamily="34" charset="0"/>
                <a:cs typeface="Open Sans" panose="020B0606030504020204" pitchFamily="34" charset="0"/>
              </a:defRPr>
            </a:lvl2pPr>
            <a:lvl3pPr marL="0" indent="0" algn="l" defTabSz="892175" rtl="0" eaLnBrk="1" latinLnBrk="0" hangingPunct="1">
              <a:lnSpc>
                <a:spcPct val="150000"/>
              </a:lnSpc>
              <a:spcBef>
                <a:spcPts val="990"/>
              </a:spcBef>
              <a:buSzTx/>
              <a:buFontTx/>
              <a:buNone/>
              <a:defRPr sz="2000" kern="1200" baseline="0">
                <a:solidFill>
                  <a:schemeClr val="tx1">
                    <a:lumMod val="95000"/>
                    <a:lumOff val="5000"/>
                  </a:schemeClr>
                </a:solidFill>
                <a:latin typeface="+mn-lt"/>
                <a:ea typeface="+mn-ea"/>
                <a:cs typeface="+mn-cs"/>
              </a:defRPr>
            </a:lvl3pPr>
            <a:lvl4pPr marL="0" indent="0" algn="l" defTabSz="1809115" rtl="0" eaLnBrk="1" latinLnBrk="0" hangingPunct="1">
              <a:lnSpc>
                <a:spcPct val="150000"/>
              </a:lnSpc>
              <a:spcBef>
                <a:spcPts val="990"/>
              </a:spcBef>
              <a:buSzTx/>
              <a:buFontTx/>
              <a:buNone/>
              <a:defRPr sz="3200" b="1" kern="1200">
                <a:solidFill>
                  <a:schemeClr val="tx1">
                    <a:lumMod val="95000"/>
                    <a:lumOff val="5000"/>
                  </a:schemeClr>
                </a:solidFill>
                <a:latin typeface="+mn-lt"/>
                <a:ea typeface="Open Sans" panose="020B0606030504020204" pitchFamily="34" charset="0"/>
                <a:cs typeface="Open Sans" panose="020B0606030504020204" pitchFamily="34" charset="0"/>
              </a:defRPr>
            </a:lvl4pPr>
            <a:lvl5pPr marL="0" indent="0" algn="l" defTabSz="1809115" rtl="0" eaLnBrk="1" latinLnBrk="0" hangingPunct="1">
              <a:lnSpc>
                <a:spcPct val="150000"/>
              </a:lnSpc>
              <a:spcBef>
                <a:spcPts val="990"/>
              </a:spcBef>
              <a:buSzTx/>
              <a:buFontTx/>
              <a:buNone/>
              <a:defRPr sz="2400" kern="1200" baseline="0">
                <a:solidFill>
                  <a:schemeClr val="tx1">
                    <a:lumMod val="95000"/>
                    <a:lumOff val="5000"/>
                  </a:schemeClr>
                </a:solidFill>
                <a:latin typeface="+mn-lt"/>
                <a:ea typeface="Open Sans" panose="020B0606030504020204" pitchFamily="34" charset="0"/>
                <a:cs typeface="Open Sans" panose="020B0606030504020204" pitchFamily="34" charset="0"/>
              </a:defRPr>
            </a:lvl5pPr>
            <a:lvl6pPr marL="0" indent="0" algn="l" defTabSz="1809115" rtl="0" eaLnBrk="1" latinLnBrk="0" hangingPunct="1">
              <a:lnSpc>
                <a:spcPct val="90000"/>
              </a:lnSpc>
              <a:spcBef>
                <a:spcPts val="990"/>
              </a:spcBef>
              <a:buFontTx/>
              <a:buNone/>
              <a:defRPr sz="1600" kern="1200">
                <a:solidFill>
                  <a:schemeClr val="bg1">
                    <a:lumMod val="65000"/>
                  </a:schemeClr>
                </a:solidFill>
                <a:latin typeface="+mn-lt"/>
                <a:ea typeface="+mn-ea"/>
                <a:cs typeface="+mn-cs"/>
              </a:defRPr>
            </a:lvl6pPr>
            <a:lvl7pPr marL="0" indent="0" algn="l" defTabSz="1809115" rtl="0" eaLnBrk="1" latinLnBrk="0" hangingPunct="1">
              <a:lnSpc>
                <a:spcPct val="90000"/>
              </a:lnSpc>
              <a:spcBef>
                <a:spcPts val="990"/>
              </a:spcBef>
              <a:buFontTx/>
              <a:buNone/>
              <a:defRPr sz="1600" b="1" kern="1200" baseline="0">
                <a:solidFill>
                  <a:schemeClr val="bg1">
                    <a:lumMod val="65000"/>
                  </a:schemeClr>
                </a:solidFill>
                <a:latin typeface="+mn-lt"/>
                <a:ea typeface="+mn-ea"/>
                <a:cs typeface="+mn-cs"/>
              </a:defRPr>
            </a:lvl7pPr>
            <a:lvl8pPr marL="0" marR="0" indent="0" algn="l" defTabSz="1809115" rtl="0" eaLnBrk="1" fontAlgn="auto" latinLnBrk="0" hangingPunct="1">
              <a:lnSpc>
                <a:spcPct val="90000"/>
              </a:lnSpc>
              <a:spcBef>
                <a:spcPts val="990"/>
              </a:spcBef>
              <a:spcAft>
                <a:spcPct val="0"/>
              </a:spcAft>
              <a:buClrTx/>
              <a:buSzTx/>
              <a:buFontTx/>
              <a:buNone/>
              <a:defRPr sz="1600" b="1" kern="1200">
                <a:solidFill>
                  <a:schemeClr val="tx1">
                    <a:lumMod val="75000"/>
                    <a:lumOff val="25000"/>
                  </a:schemeClr>
                </a:solidFill>
                <a:latin typeface="+mn-lt"/>
                <a:ea typeface="+mn-ea"/>
                <a:cs typeface="+mn-cs"/>
              </a:defRPr>
            </a:lvl8pPr>
            <a:lvl9pPr marL="357505" indent="0" algn="l" defTabSz="1809115" rtl="0" eaLnBrk="1" latinLnBrk="0" hangingPunct="1">
              <a:lnSpc>
                <a:spcPct val="90000"/>
              </a:lnSpc>
              <a:spcBef>
                <a:spcPts val="990"/>
              </a:spcBef>
              <a:buFont typeface="Arial" panose="020B0604020202020204" pitchFamily="34" charset="0"/>
              <a:buNone/>
              <a:defRPr sz="3560" kern="1200">
                <a:solidFill>
                  <a:schemeClr val="tx1"/>
                </a:solidFill>
                <a:latin typeface="+mn-lt"/>
                <a:ea typeface="+mn-ea"/>
                <a:cs typeface="+mn-cs"/>
              </a:defRPr>
            </a:lvl9pPr>
          </a:lstStyle>
          <a:p>
            <a:pPr lvl="5">
              <a:lnSpc>
                <a:spcPct val="100000"/>
              </a:lnSpc>
            </a:pPr>
            <a:r>
              <a:rPr lang="zh-CN" altLang="en-US" sz="1800" b="1" dirty="0">
                <a:solidFill>
                  <a:schemeClr val="tx1"/>
                </a:solidFill>
                <a:latin typeface="微软雅黑" panose="020B0503020204020204" pitchFamily="34" charset="-122"/>
                <a:ea typeface="微软雅黑" panose="020B0503020204020204" pitchFamily="34" charset="-122"/>
              </a:rPr>
              <a:t>团队成员：张辰阳  邱徐岚</a:t>
            </a:r>
            <a:endParaRPr lang="en-US" sz="1800" b="1" dirty="0">
              <a:solidFill>
                <a:schemeClr val="tx1"/>
              </a:solidFill>
              <a:latin typeface="微软雅黑" panose="020B0503020204020204" pitchFamily="34" charset="-122"/>
              <a:ea typeface="微软雅黑" panose="020B0503020204020204" pitchFamily="34" charset="-122"/>
            </a:endParaRPr>
          </a:p>
          <a:p>
            <a:pPr lvl="7" algn="ctr"/>
            <a:endParaRPr lang="en-US" sz="800" dirty="0">
              <a:solidFill>
                <a:schemeClr val="tx1"/>
              </a:solidFill>
              <a:latin typeface="微软雅黑" panose="020B0503020204020204" pitchFamily="34" charset="-122"/>
              <a:ea typeface="微软雅黑" panose="020B0503020204020204" pitchFamily="34" charset="-122"/>
            </a:endParaRPr>
          </a:p>
        </p:txBody>
      </p:sp>
      <p:sp>
        <p:nvSpPr>
          <p:cNvPr id="19" name="Freeform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a:spLocks noEditPoints="1"/>
          </p:cNvSpPr>
          <p:nvPr/>
        </p:nvSpPr>
        <p:spPr bwMode="auto">
          <a:xfrm>
            <a:off x="8421973" y="5742915"/>
            <a:ext cx="241498" cy="278733"/>
          </a:xfrm>
          <a:custGeom>
            <a:avLst/>
            <a:gdLst>
              <a:gd name="T0" fmla="*/ 44 w 88"/>
              <a:gd name="T1" fmla="*/ 0 h 128"/>
              <a:gd name="T2" fmla="*/ 0 w 88"/>
              <a:gd name="T3" fmla="*/ 44 h 128"/>
              <a:gd name="T4" fmla="*/ 0 w 88"/>
              <a:gd name="T5" fmla="*/ 84 h 128"/>
              <a:gd name="T6" fmla="*/ 44 w 88"/>
              <a:gd name="T7" fmla="*/ 128 h 128"/>
              <a:gd name="T8" fmla="*/ 88 w 88"/>
              <a:gd name="T9" fmla="*/ 84 h 128"/>
              <a:gd name="T10" fmla="*/ 88 w 88"/>
              <a:gd name="T11" fmla="*/ 44 h 128"/>
              <a:gd name="T12" fmla="*/ 44 w 88"/>
              <a:gd name="T13" fmla="*/ 0 h 128"/>
              <a:gd name="T14" fmla="*/ 80 w 88"/>
              <a:gd name="T15" fmla="*/ 84 h 128"/>
              <a:gd name="T16" fmla="*/ 44 w 88"/>
              <a:gd name="T17" fmla="*/ 120 h 128"/>
              <a:gd name="T18" fmla="*/ 8 w 88"/>
              <a:gd name="T19" fmla="*/ 84 h 128"/>
              <a:gd name="T20" fmla="*/ 8 w 88"/>
              <a:gd name="T21" fmla="*/ 44 h 128"/>
              <a:gd name="T22" fmla="*/ 44 w 88"/>
              <a:gd name="T23" fmla="*/ 8 h 128"/>
              <a:gd name="T24" fmla="*/ 80 w 88"/>
              <a:gd name="T25" fmla="*/ 44 h 128"/>
              <a:gd name="T26" fmla="*/ 80 w 88"/>
              <a:gd name="T27" fmla="*/ 84 h 128"/>
              <a:gd name="T28" fmla="*/ 44 w 88"/>
              <a:gd name="T29" fmla="*/ 28 h 128"/>
              <a:gd name="T30" fmla="*/ 40 w 88"/>
              <a:gd name="T31" fmla="*/ 32 h 128"/>
              <a:gd name="T32" fmla="*/ 40 w 88"/>
              <a:gd name="T33" fmla="*/ 48 h 128"/>
              <a:gd name="T34" fmla="*/ 44 w 88"/>
              <a:gd name="T35" fmla="*/ 52 h 128"/>
              <a:gd name="T36" fmla="*/ 48 w 88"/>
              <a:gd name="T37" fmla="*/ 48 h 128"/>
              <a:gd name="T38" fmla="*/ 48 w 88"/>
              <a:gd name="T39" fmla="*/ 32 h 128"/>
              <a:gd name="T40" fmla="*/ 44 w 88"/>
              <a:gd name="T41" fmla="*/ 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128">
                <a:moveTo>
                  <a:pt x="44" y="0"/>
                </a:moveTo>
                <a:cubicBezTo>
                  <a:pt x="20" y="0"/>
                  <a:pt x="0" y="20"/>
                  <a:pt x="0" y="44"/>
                </a:cubicBezTo>
                <a:cubicBezTo>
                  <a:pt x="0" y="84"/>
                  <a:pt x="0" y="84"/>
                  <a:pt x="0" y="84"/>
                </a:cubicBezTo>
                <a:cubicBezTo>
                  <a:pt x="0" y="108"/>
                  <a:pt x="20" y="128"/>
                  <a:pt x="44" y="128"/>
                </a:cubicBezTo>
                <a:cubicBezTo>
                  <a:pt x="68" y="128"/>
                  <a:pt x="88" y="108"/>
                  <a:pt x="88" y="84"/>
                </a:cubicBezTo>
                <a:cubicBezTo>
                  <a:pt x="88" y="44"/>
                  <a:pt x="88" y="44"/>
                  <a:pt x="88" y="44"/>
                </a:cubicBezTo>
                <a:cubicBezTo>
                  <a:pt x="88" y="20"/>
                  <a:pt x="68" y="0"/>
                  <a:pt x="44" y="0"/>
                </a:cubicBezTo>
                <a:close/>
                <a:moveTo>
                  <a:pt x="80" y="84"/>
                </a:moveTo>
                <a:cubicBezTo>
                  <a:pt x="80" y="104"/>
                  <a:pt x="64" y="120"/>
                  <a:pt x="44" y="120"/>
                </a:cubicBezTo>
                <a:cubicBezTo>
                  <a:pt x="24" y="120"/>
                  <a:pt x="8" y="104"/>
                  <a:pt x="8" y="84"/>
                </a:cubicBezTo>
                <a:cubicBezTo>
                  <a:pt x="8" y="44"/>
                  <a:pt x="8" y="44"/>
                  <a:pt x="8" y="44"/>
                </a:cubicBezTo>
                <a:cubicBezTo>
                  <a:pt x="8" y="24"/>
                  <a:pt x="24" y="8"/>
                  <a:pt x="44" y="8"/>
                </a:cubicBezTo>
                <a:cubicBezTo>
                  <a:pt x="64" y="8"/>
                  <a:pt x="80" y="24"/>
                  <a:pt x="80" y="44"/>
                </a:cubicBezTo>
                <a:lnTo>
                  <a:pt x="80" y="84"/>
                </a:lnTo>
                <a:close/>
                <a:moveTo>
                  <a:pt x="44" y="28"/>
                </a:moveTo>
                <a:cubicBezTo>
                  <a:pt x="42" y="28"/>
                  <a:pt x="40" y="30"/>
                  <a:pt x="40" y="32"/>
                </a:cubicBezTo>
                <a:cubicBezTo>
                  <a:pt x="40" y="48"/>
                  <a:pt x="40" y="48"/>
                  <a:pt x="40" y="48"/>
                </a:cubicBezTo>
                <a:cubicBezTo>
                  <a:pt x="40" y="50"/>
                  <a:pt x="42" y="52"/>
                  <a:pt x="44" y="52"/>
                </a:cubicBezTo>
                <a:cubicBezTo>
                  <a:pt x="46" y="52"/>
                  <a:pt x="48" y="50"/>
                  <a:pt x="48" y="48"/>
                </a:cubicBezTo>
                <a:cubicBezTo>
                  <a:pt x="48" y="32"/>
                  <a:pt x="48" y="32"/>
                  <a:pt x="48" y="32"/>
                </a:cubicBezTo>
                <a:cubicBezTo>
                  <a:pt x="48" y="30"/>
                  <a:pt x="46" y="28"/>
                  <a:pt x="44" y="28"/>
                </a:cubicBezTo>
                <a:close/>
              </a:path>
            </a:pathLst>
          </a:custGeom>
          <a:solidFill>
            <a:schemeClr val="tx1"/>
          </a:solidFill>
          <a:ln>
            <a:noFill/>
          </a:ln>
        </p:spPr>
        <p:txBody>
          <a:bodyPr vert="horz" wrap="square" lIns="45842" tIns="22921" rIns="45842" bIns="22921" numCol="1" anchor="t" anchorCtr="0" compatLnSpc="1"/>
          <a:lstStyle/>
          <a:p>
            <a:endParaRPr lang="en-US" sz="900" dirty="0"/>
          </a:p>
        </p:txBody>
      </p:sp>
      <p:sp>
        <p:nvSpPr>
          <p:cNvPr id="20" name="文本框 1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06458" y="1288082"/>
            <a:ext cx="11579084" cy="26149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b="1" dirty="0" err="1">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OpenMonitor</a:t>
            </a:r>
            <a:endParaRPr lang="en-US" altLang="zh-CN"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endParaRPr>
          </a:p>
          <a:p>
            <a:pPr algn="ct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基于 </a:t>
            </a:r>
            <a:r>
              <a:rPr lang="en-US" altLang="zh-CN" sz="4400"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GitHub</a:t>
            </a:r>
            <a:r>
              <a:rPr lang="en-US" altLang="zh-CN" sz="4000" b="1" dirty="0">
                <a:gradFill flip="none" rotWithShape="1">
                  <a:gsLst>
                    <a:gs pos="0">
                      <a:srgbClr val="719AF0"/>
                    </a:gs>
                    <a:gs pos="95349">
                      <a:schemeClr val="tx1"/>
                    </a:gs>
                    <a:gs pos="26000">
                      <a:srgbClr val="47FFF3"/>
                    </a:gs>
                  </a:gsLst>
                  <a:lin ang="0" scaled="1"/>
                </a:gradFill>
                <a:latin typeface="+mn-ea"/>
                <a:cs typeface="Aharoni" pitchFamily="2" charset="-79"/>
              </a:rPr>
              <a:t> </a:t>
            </a: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和 </a:t>
            </a:r>
            <a:r>
              <a:rPr lang="en-US" altLang="zh-CN" sz="4400" b="1" dirty="0" err="1">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OpenDigger</a:t>
            </a: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的</a:t>
            </a:r>
            <a:endParaRPr lang="en-US" altLang="zh-CN" sz="4000" b="1" dirty="0">
              <a:gradFill flip="none" rotWithShape="1">
                <a:gsLst>
                  <a:gs pos="0">
                    <a:srgbClr val="719AF0"/>
                  </a:gs>
                  <a:gs pos="95349">
                    <a:schemeClr val="tx1"/>
                  </a:gs>
                  <a:gs pos="26000">
                    <a:srgbClr val="47FFF3"/>
                  </a:gs>
                </a:gsLst>
                <a:lin ang="0" scaled="1"/>
              </a:gradFill>
              <a:latin typeface="+mn-ea"/>
              <a:cs typeface="Aharoni" pitchFamily="2" charset="-79"/>
            </a:endParaRPr>
          </a:p>
          <a:p>
            <a:pPr algn="ct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开源健康监测大屏与技术词云</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tretch>
            <a:fillRect/>
          </a:stretch>
        </p:blipFill>
        <p:spPr>
          <a:xfrm>
            <a:off x="0" y="0"/>
            <a:ext cx="12192000" cy="6858000"/>
          </a:xfrm>
        </p:spPr>
      </p:pic>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8" name="文本框 1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1517510"/>
            <a:ext cx="573207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PART </a:t>
            </a:r>
            <a:r>
              <a:rPr lang="en-US" altLang="zh-CN" sz="6000" b="1" dirty="0">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latin typeface="Times New Roman" panose="02020603050405020304" pitchFamily="18" charset="0"/>
                <a:ea typeface="微软雅黑" panose="020B0503020204020204" pitchFamily="34" charset="-122"/>
                <a:cs typeface="Times New Roman" panose="02020603050405020304" pitchFamily="18" charset="0"/>
              </a:rPr>
              <a:t>THREE</a:t>
            </a:r>
            <a:endParaRPr kumimoji="0" lang="zh-CN" altLang="en-US" sz="60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192664" y="4434815"/>
            <a:ext cx="906893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rPr>
              <a:t>Technical Point Implementation </a:t>
            </a:r>
            <a:r>
              <a:rPr lang="en-US" altLang="zh-CN" sz="3200" b="1" dirty="0">
                <a:solidFill>
                  <a:srgbClr val="F6F9FF"/>
                </a:solidFill>
                <a:latin typeface="Times New Roman" panose="02020603050405020304" pitchFamily="18" charset="0"/>
                <a:ea typeface="微软雅黑" panose="020B0503020204020204" pitchFamily="34" charset="-122"/>
                <a:cs typeface="Times New Roman" panose="02020603050405020304" pitchFamily="18" charset="0"/>
                <a:sym typeface="+mn-lt"/>
              </a:rPr>
              <a:t>S</a:t>
            </a:r>
            <a:r>
              <a:rPr kumimoji="0" lang="en-US" altLang="zh-CN" sz="3200" b="1" i="0" u="none" strike="noStrike" kern="1200" cap="none" spc="0" normalizeH="0" baseline="0" noProof="0" dirty="0" err="1">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rPr>
              <a:t>cheme</a:t>
            </a:r>
            <a:endParaRPr kumimoji="0" lang="en-US" altLang="zh-CN" sz="3200" b="1" i="0" u="none" strike="noStrike" kern="1200" cap="none" spc="0" normalizeH="0" baseline="0" noProof="0" dirty="0">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 name="文本框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3222384"/>
            <a:ext cx="9626251"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6000" b="1" i="0" u="none" strike="noStrike" kern="1200" cap="none" spc="0" normalizeH="0" baseline="0" noProof="0" dirty="0">
                <a:ln>
                  <a:noFill/>
                </a:ln>
                <a:gradFill flip="none" rotWithShape="1">
                  <a:gsLst>
                    <a:gs pos="0">
                      <a:srgbClr val="719AF0"/>
                    </a:gs>
                    <a:gs pos="100000">
                      <a:srgbClr val="47FFF3"/>
                    </a:gs>
                  </a:gsLst>
                  <a:lin ang="0" scaled="1"/>
                </a:gradFill>
                <a:effectLst>
                  <a:outerShdw blurRad="127000" dist="50800" dir="2700000" sx="101000" sy="101000" algn="tl" rotWithShape="0">
                    <a:srgbClr val="4F56EC">
                      <a:alpha val="40000"/>
                    </a:srgbClr>
                  </a:outerShdw>
                </a:effectLst>
                <a:uLnTx/>
                <a:uFillTx/>
                <a:latin typeface="微软雅黑" panose="020B0503020204020204" pitchFamily="34" charset="-122"/>
                <a:ea typeface="微软雅黑" panose="020B0503020204020204" pitchFamily="34" charset="-122"/>
                <a:cs typeface="Arial" panose="020B0604020202020204"/>
              </a:rPr>
              <a:t>技术点实现方案</a:t>
            </a:r>
          </a:p>
        </p:txBody>
      </p:sp>
      <p:sp>
        <p:nvSpPr>
          <p:cNvPr id="5" name="流程图: 决策 4"/>
          <p:cNvSpPr/>
          <p:nvPr/>
        </p:nvSpPr>
        <p:spPr>
          <a:xfrm>
            <a:off x="482592" y="1752749"/>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ea"/>
            </a:endParaRPr>
          </a:p>
        </p:txBody>
      </p:sp>
      <p:grpSp>
        <p:nvGrpSpPr>
          <p:cNvPr id="7"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440942" y="3777881"/>
            <a:ext cx="1844232" cy="492443"/>
            <a:chOff x="10528662" y="3873422"/>
            <a:chExt cx="1789658" cy="508000"/>
          </a:xfrm>
        </p:grpSpPr>
        <p:sp>
          <p:nvSpPr>
            <p:cNvPr id="8" name="Rounded Rectangle"/>
            <p:cNvSpPr/>
            <p:nvPr/>
          </p:nvSpPr>
          <p:spPr>
            <a:xfrm>
              <a:off x="10528662" y="3873422"/>
              <a:ext cx="1789658" cy="508000"/>
            </a:xfrm>
            <a:prstGeom prst="roundRect">
              <a:avLst>
                <a:gd name="adj" fmla="val 50000"/>
              </a:avLst>
            </a:prstGeom>
            <a:gradFill flip="none" rotWithShape="1">
              <a:gsLst>
                <a:gs pos="0">
                  <a:srgbClr val="C32B48"/>
                </a:gs>
                <a:gs pos="100000">
                  <a:srgbClr val="5C33E6"/>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9" name="Infographic"/>
            <p:cNvSpPr txBox="1">
              <a:spLocks noChangeArrowheads="1"/>
            </p:cNvSpPr>
            <p:nvPr/>
          </p:nvSpPr>
          <p:spPr bwMode="auto">
            <a:xfrm>
              <a:off x="10806341" y="3940174"/>
              <a:ext cx="1111016" cy="2582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健康度指标</a:t>
              </a:r>
              <a:endParaRPr lang="zh-CN" altLang="zh-CN" sz="2000" b="1" dirty="0">
                <a:solidFill>
                  <a:srgbClr val="F6F9FF"/>
                </a:solidFill>
                <a:cs typeface="+mn-ea"/>
                <a:sym typeface="+mn-lt"/>
              </a:endParaRPr>
            </a:p>
          </p:txBody>
        </p:sp>
      </p:grpSp>
      <p:sp>
        <p:nvSpPr>
          <p:cNvPr id="12" name="Rounded Rectangle"/>
          <p:cNvSpPr/>
          <p:nvPr/>
        </p:nvSpPr>
        <p:spPr>
          <a:xfrm>
            <a:off x="9949868" y="4957196"/>
            <a:ext cx="1844232" cy="492444"/>
          </a:xfrm>
          <a:prstGeom prst="roundRect">
            <a:avLst>
              <a:gd name="adj" fmla="val 50000"/>
            </a:avLst>
          </a:prstGeom>
          <a:gradFill flip="none" rotWithShape="1">
            <a:gsLst>
              <a:gs pos="0">
                <a:srgbClr val="0A6CD1"/>
              </a:gs>
              <a:gs pos="100000">
                <a:srgbClr val="1AAEC7"/>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15" name="Rounded Rectangle"/>
          <p:cNvSpPr/>
          <p:nvPr/>
        </p:nvSpPr>
        <p:spPr>
          <a:xfrm>
            <a:off x="8574243" y="5890290"/>
            <a:ext cx="1844233" cy="492443"/>
          </a:xfrm>
          <a:prstGeom prst="roundRect">
            <a:avLst>
              <a:gd name="adj" fmla="val 50000"/>
            </a:avLst>
          </a:prstGeom>
          <a:gradFill flip="none" rotWithShape="1">
            <a:gsLst>
              <a:gs pos="0">
                <a:srgbClr val="4CA899"/>
              </a:gs>
              <a:gs pos="100000">
                <a:srgbClr val="80EBA0"/>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17" name="Infographic"/>
          <p:cNvSpPr txBox="1">
            <a:spLocks noChangeArrowheads="1"/>
          </p:cNvSpPr>
          <p:nvPr/>
        </p:nvSpPr>
        <p:spPr bwMode="auto">
          <a:xfrm>
            <a:off x="10102542" y="5026638"/>
            <a:ext cx="153888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健康度可视化</a:t>
            </a:r>
            <a:endParaRPr lang="zh-CN" altLang="zh-CN" sz="2000" b="1" dirty="0">
              <a:solidFill>
                <a:srgbClr val="F6F9FF"/>
              </a:solidFill>
              <a:cs typeface="+mn-ea"/>
              <a:sym typeface="+mn-lt"/>
            </a:endParaRPr>
          </a:p>
        </p:txBody>
      </p:sp>
      <p:sp>
        <p:nvSpPr>
          <p:cNvPr id="19" name="Infographic"/>
          <p:cNvSpPr txBox="1">
            <a:spLocks noChangeArrowheads="1"/>
          </p:cNvSpPr>
          <p:nvPr/>
        </p:nvSpPr>
        <p:spPr bwMode="auto">
          <a:xfrm>
            <a:off x="8722184" y="5967490"/>
            <a:ext cx="153888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技术热点词云</a:t>
            </a:r>
            <a:endParaRPr lang="zh-CN" altLang="zh-CN" sz="2000" b="1" dirty="0">
              <a:solidFill>
                <a:srgbClr val="F6F9FF"/>
              </a:solidFill>
              <a:cs typeface="+mn-ea"/>
              <a:sym typeface="+mn-lt"/>
            </a:endParaRPr>
          </a:p>
        </p:txBody>
      </p:sp>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tretch>
            <a:fillRect/>
          </a:stretch>
        </p:blipFill>
        <p:spPr/>
      </p:pic>
      <p:sp>
        <p:nvSpPr>
          <p:cNvPr id="20489"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600" y="1564005"/>
            <a:ext cx="2523490"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指标维度设计</a:t>
            </a: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1"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29164"/>
            <a:ext cx="1980030"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健康度指标</a:t>
            </a:r>
          </a:p>
        </p:txBody>
      </p:sp>
      <p:sp>
        <p:nvSpPr>
          <p:cNvPr id="6" name="流程图: 决策 5"/>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7" name="Rectangle 1"/>
          <p:cNvSpPr>
            <a:spLocks noChangeArrowheads="1"/>
          </p:cNvSpPr>
          <p:nvPr/>
        </p:nvSpPr>
        <p:spPr bwMode="auto">
          <a:xfrm>
            <a:off x="6629770" y="2460404"/>
            <a:ext cx="2909451" cy="12311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代码质量：25%</a:t>
            </a: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代码重复率</a:t>
            </a:r>
            <a:r>
              <a:rPr kumimoji="0" lang="en-US" altLang="zh-CN" sz="2000" b="0" i="0" u="none" strike="noStrike" cap="none" normalizeH="0" baseline="0" dirty="0">
                <a:ln>
                  <a:noFill/>
                </a:ln>
                <a:solidFill>
                  <a:schemeClr val="tx1"/>
                </a:solidFill>
                <a:effectLst/>
                <a:latin typeface="+mn-ea"/>
              </a:rPr>
              <a:t>:</a:t>
            </a:r>
            <a:r>
              <a:rPr lang="en-US" altLang="zh-CN" sz="2000" dirty="0">
                <a:latin typeface="+mn-ea"/>
              </a:rPr>
              <a:t>35</a:t>
            </a:r>
            <a:r>
              <a:rPr kumimoji="0" lang="zh-CN" altLang="zh-CN" sz="2000" b="0" i="0" u="none" strike="noStrike" cap="none" normalizeH="0" baseline="0" dirty="0">
                <a:ln>
                  <a:noFill/>
                </a:ln>
                <a:solidFill>
                  <a:schemeClr val="tx1"/>
                </a:solidFill>
                <a:effectLst/>
                <a:latin typeface="+mn-ea"/>
              </a:rPr>
              <a:t>%</a:t>
            </a: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复杂度分析</a:t>
            </a:r>
            <a:r>
              <a:rPr kumimoji="0" lang="en-US" altLang="zh-CN" sz="2000" b="0" i="0" u="none" strike="noStrike" cap="none" normalizeH="0" baseline="0" dirty="0">
                <a:ln>
                  <a:noFill/>
                </a:ln>
                <a:solidFill>
                  <a:schemeClr val="tx1"/>
                </a:solidFill>
                <a:effectLst/>
                <a:latin typeface="+mn-ea"/>
              </a:rPr>
              <a:t>:</a:t>
            </a:r>
            <a:r>
              <a:rPr lang="en-US" altLang="zh-CN" sz="2000" dirty="0">
                <a:latin typeface="+mn-ea"/>
              </a:rPr>
              <a:t>40</a:t>
            </a:r>
            <a:r>
              <a:rPr kumimoji="0" lang="zh-CN" altLang="zh-CN" sz="2000" b="0" i="0" u="none" strike="noStrike" cap="none" normalizeH="0" baseline="0" dirty="0">
                <a:ln>
                  <a:noFill/>
                </a:ln>
                <a:solidFill>
                  <a:schemeClr val="tx1"/>
                </a:solidFill>
                <a:effectLst/>
                <a:latin typeface="+mn-ea"/>
              </a:rPr>
              <a:t>%</a:t>
            </a: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代码注释</a:t>
            </a:r>
            <a:r>
              <a:rPr kumimoji="0" lang="en-US" altLang="zh-CN" sz="2000" b="0" i="0" u="none" strike="noStrike" cap="none" normalizeH="0" baseline="0" dirty="0">
                <a:ln>
                  <a:noFill/>
                </a:ln>
                <a:solidFill>
                  <a:schemeClr val="tx1"/>
                </a:solidFill>
                <a:effectLst/>
                <a:latin typeface="+mn-ea"/>
              </a:rPr>
              <a:t>:25</a:t>
            </a:r>
            <a:r>
              <a:rPr kumimoji="0" lang="zh-CN" altLang="zh-CN" sz="2000" b="0" i="0" u="none" strike="noStrike" cap="none" normalizeH="0" baseline="0" dirty="0">
                <a:ln>
                  <a:noFill/>
                </a:ln>
                <a:solidFill>
                  <a:schemeClr val="tx1"/>
                </a:solidFill>
                <a:effectLst/>
                <a:latin typeface="+mn-ea"/>
              </a:rPr>
              <a:t>%</a:t>
            </a:r>
            <a:endParaRPr lang="en-US" altLang="zh-CN" sz="2000" dirty="0">
              <a:latin typeface="+mn-ea"/>
            </a:endParaRPr>
          </a:p>
        </p:txBody>
      </p:sp>
      <p:sp>
        <p:nvSpPr>
          <p:cNvPr id="9" name="Rectangle 1"/>
          <p:cNvSpPr>
            <a:spLocks noChangeArrowheads="1"/>
          </p:cNvSpPr>
          <p:nvPr/>
        </p:nvSpPr>
        <p:spPr bwMode="auto">
          <a:xfrm>
            <a:off x="580204" y="4488382"/>
            <a:ext cx="3422412"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社区参与度：20% </a:t>
            </a: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活跃贡献者数量:30%</a:t>
            </a: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新贡献者比例:30%</a:t>
            </a:r>
          </a:p>
          <a:p>
            <a:pPr marL="914400" marR="0" lvl="2" indent="0" algn="l" defTabSz="914400" rtl="0" eaLnBrk="0" fontAlgn="base" latinLnBrk="0" hangingPunct="0">
              <a:lnSpc>
                <a:spcPct val="100000"/>
              </a:lnSpc>
              <a:spcBef>
                <a:spcPct val="0"/>
              </a:spcBef>
              <a:spcAft>
                <a:spcPct val="0"/>
              </a:spcAft>
              <a:buClrTx/>
              <a:buSzTx/>
              <a:buFontTx/>
              <a:buChar char="•"/>
            </a:pPr>
            <a:r>
              <a:rPr kumimoji="0" lang="en-US" altLang="zh-CN" sz="2000" b="0" i="0" u="none" strike="noStrike" cap="none" normalizeH="0" baseline="0" dirty="0">
                <a:ln>
                  <a:noFill/>
                </a:ln>
                <a:solidFill>
                  <a:schemeClr val="tx1"/>
                </a:solidFill>
                <a:effectLst/>
                <a:latin typeface="+mn-ea"/>
              </a:rPr>
              <a:t>s</a:t>
            </a:r>
            <a:r>
              <a:rPr kumimoji="0" lang="zh-CN" altLang="zh-CN" sz="2000" b="0" i="0" u="none" strike="noStrike" cap="none" normalizeH="0" baseline="0" dirty="0">
                <a:ln>
                  <a:noFill/>
                </a:ln>
                <a:solidFill>
                  <a:schemeClr val="tx1"/>
                </a:solidFill>
                <a:effectLst/>
                <a:latin typeface="+mn-ea"/>
              </a:rPr>
              <a:t>tars</a:t>
            </a:r>
            <a:r>
              <a:rPr kumimoji="0" lang="zh-CN" altLang="en-US" sz="2000" b="0" i="0" u="none" strike="noStrike" cap="none" normalizeH="0" baseline="0" dirty="0">
                <a:ln>
                  <a:noFill/>
                </a:ln>
                <a:solidFill>
                  <a:schemeClr val="tx1"/>
                </a:solidFill>
                <a:effectLst/>
                <a:latin typeface="+mn-ea"/>
              </a:rPr>
              <a:t>数量</a:t>
            </a:r>
            <a:r>
              <a:rPr kumimoji="0" lang="zh-CN" altLang="zh-CN" sz="2000" b="0" i="0" u="none" strike="noStrike" cap="none" normalizeH="0" baseline="0" dirty="0">
                <a:ln>
                  <a:noFill/>
                </a:ln>
                <a:solidFill>
                  <a:schemeClr val="tx1"/>
                </a:solidFill>
                <a:effectLst/>
                <a:latin typeface="+mn-ea"/>
              </a:rPr>
              <a:t>:20%</a:t>
            </a:r>
          </a:p>
          <a:p>
            <a:pPr marL="914400" marR="0" lvl="2" indent="0" algn="l" defTabSz="914400" rtl="0" eaLnBrk="0" fontAlgn="base" latinLnBrk="0" hangingPunct="0">
              <a:lnSpc>
                <a:spcPct val="100000"/>
              </a:lnSpc>
              <a:spcBef>
                <a:spcPct val="0"/>
              </a:spcBef>
              <a:spcAft>
                <a:spcPct val="0"/>
              </a:spcAft>
              <a:buClrTx/>
              <a:buSzTx/>
              <a:buFontTx/>
              <a:buChar char="•"/>
            </a:pPr>
            <a:r>
              <a:rPr kumimoji="0" lang="en-US" altLang="zh-CN" sz="2000" b="0" i="0" u="none" strike="noStrike" cap="none" normalizeH="0" baseline="0" dirty="0">
                <a:ln>
                  <a:noFill/>
                </a:ln>
                <a:solidFill>
                  <a:schemeClr val="tx1"/>
                </a:solidFill>
                <a:effectLst/>
                <a:latin typeface="+mn-ea"/>
              </a:rPr>
              <a:t>s</a:t>
            </a:r>
            <a:r>
              <a:rPr kumimoji="0" lang="zh-CN" altLang="zh-CN" sz="2000" b="0" i="0" u="none" strike="noStrike" cap="none" normalizeH="0" baseline="0" dirty="0">
                <a:ln>
                  <a:noFill/>
                </a:ln>
                <a:solidFill>
                  <a:schemeClr val="tx1"/>
                </a:solidFill>
                <a:effectLst/>
                <a:latin typeface="+mn-ea"/>
              </a:rPr>
              <a:t>orks</a:t>
            </a:r>
            <a:r>
              <a:rPr kumimoji="0" lang="zh-CN" altLang="en-US" sz="2000" b="0" i="0" u="none" strike="noStrike" cap="none" normalizeH="0" baseline="0" dirty="0">
                <a:ln>
                  <a:noFill/>
                </a:ln>
                <a:solidFill>
                  <a:schemeClr val="tx1"/>
                </a:solidFill>
                <a:effectLst/>
                <a:latin typeface="+mn-ea"/>
              </a:rPr>
              <a:t>数量</a:t>
            </a:r>
            <a:r>
              <a:rPr kumimoji="0" lang="zh-CN" altLang="zh-CN" sz="2000" b="0" i="0" u="none" strike="noStrike" cap="none" normalizeH="0" baseline="0" dirty="0">
                <a:ln>
                  <a:noFill/>
                </a:ln>
                <a:solidFill>
                  <a:schemeClr val="tx1"/>
                </a:solidFill>
                <a:effectLst/>
                <a:latin typeface="+mn-ea"/>
              </a:rPr>
              <a:t>:20%</a:t>
            </a:r>
          </a:p>
        </p:txBody>
      </p:sp>
      <p:pic>
        <p:nvPicPr>
          <p:cNvPr id="11" name="图片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23679" y="2991646"/>
            <a:ext cx="4739767" cy="854191"/>
          </a:xfrm>
          <a:prstGeom prst="rect">
            <a:avLst/>
          </a:prstGeom>
        </p:spPr>
      </p:pic>
      <p:sp>
        <p:nvSpPr>
          <p:cNvPr id="13" name="Rectangle 1"/>
          <p:cNvSpPr>
            <a:spLocks noChangeArrowheads="1"/>
          </p:cNvSpPr>
          <p:nvPr/>
        </p:nvSpPr>
        <p:spPr bwMode="auto">
          <a:xfrm>
            <a:off x="580204" y="2071638"/>
            <a:ext cx="3554335" cy="892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活跃度：35%</a:t>
            </a:r>
            <a:endParaRPr kumimoji="0" lang="en-US" altLang="zh-CN" sz="2000" b="0" i="0" u="none" strike="noStrike" cap="none" normalizeH="0" baseline="0" dirty="0">
              <a:ln>
                <a:noFill/>
              </a:ln>
              <a:solidFill>
                <a:schemeClr val="tx1"/>
              </a:solidFill>
              <a:effectLst/>
              <a:latin typeface="+mn-ea"/>
            </a:endParaRPr>
          </a:p>
          <a:p>
            <a:pPr marL="457200" marR="0" lvl="1" indent="0" algn="l" defTabSz="914400" rtl="0" eaLnBrk="0" fontAlgn="base" latinLnBrk="0" hangingPunct="0">
              <a:lnSpc>
                <a:spcPct val="100000"/>
              </a:lnSpc>
              <a:spcBef>
                <a:spcPct val="0"/>
              </a:spcBef>
              <a:spcAft>
                <a:spcPct val="0"/>
              </a:spcAft>
              <a:buClrTx/>
              <a:buSzTx/>
            </a:pPr>
            <a:endParaRPr kumimoji="0" lang="en-US" altLang="zh-CN" sz="2000" b="0" i="0" u="none" strike="noStrike" cap="none" normalizeH="0" baseline="0" dirty="0">
              <a:ln>
                <a:noFill/>
              </a:ln>
              <a:solidFill>
                <a:schemeClr val="tx1"/>
              </a:solidFill>
              <a:effectLst/>
              <a:latin typeface="+mn-ea"/>
            </a:endParaRPr>
          </a:p>
        </p:txBody>
      </p:sp>
      <p:sp>
        <p:nvSpPr>
          <p:cNvPr id="14" name="Rectangle 1"/>
          <p:cNvSpPr>
            <a:spLocks noChangeArrowheads="1"/>
          </p:cNvSpPr>
          <p:nvPr/>
        </p:nvSpPr>
        <p:spPr bwMode="auto">
          <a:xfrm>
            <a:off x="6629770" y="4488382"/>
            <a:ext cx="4602222"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issue与PR的相应与持续时间：20%</a:t>
            </a: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issue响应时间:30%</a:t>
            </a: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PR响应时间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30%</a:t>
            </a: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issue持续时间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20%</a:t>
            </a: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PR持续时间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20%</a:t>
            </a:r>
          </a:p>
        </p:txBody>
      </p:sp>
    </p:spTree>
  </p:cSld>
  <p:clrMapOvr>
    <a:masterClrMapping/>
  </p:clrMapOvr>
  <p:transition spd="slow">
    <p:check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tretch>
            <a:fillRect/>
          </a:stretch>
        </p:blipFill>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33204" y="2015010"/>
            <a:ext cx="11587488" cy="2585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342900" indent="-342900">
              <a:lnSpc>
                <a:spcPct val="120000"/>
              </a:lnSpc>
              <a:buFont typeface="Arial" panose="020B0604020202020204" pitchFamily="34" charset="0"/>
              <a:buChar char="•"/>
            </a:pPr>
            <a:r>
              <a:rPr kumimoji="0" lang="zh-CN" altLang="en-US" sz="2000" b="1" i="0" u="none" strike="noStrike" cap="none" normalizeH="0" baseline="0" dirty="0">
                <a:ln>
                  <a:noFill/>
                </a:ln>
                <a:solidFill>
                  <a:schemeClr val="tx1"/>
                </a:solidFill>
                <a:effectLst/>
                <a:latin typeface="+mn-ea"/>
              </a:rPr>
              <a:t>活跃度</a:t>
            </a:r>
            <a:r>
              <a:rPr kumimoji="0" lang="zh-CN" altLang="en-US" sz="2000" b="0" i="0" u="none" strike="noStrike" cap="none" normalizeH="0" baseline="0" dirty="0">
                <a:ln>
                  <a:noFill/>
                </a:ln>
                <a:solidFill>
                  <a:schemeClr val="tx1"/>
                </a:solidFill>
                <a:effectLst/>
                <a:latin typeface="+mn-ea"/>
              </a:rPr>
              <a:t>：通过</a:t>
            </a:r>
            <a:r>
              <a:rPr lang="en-US" altLang="zh-CN" sz="2000" dirty="0" err="1">
                <a:latin typeface="+mn-ea"/>
              </a:rPr>
              <a:t>O</a:t>
            </a:r>
            <a:r>
              <a:rPr kumimoji="0" lang="en-US" altLang="zh-CN" sz="2000" b="0" i="0" u="none" strike="noStrike" cap="none" normalizeH="0" baseline="0" dirty="0" err="1">
                <a:ln>
                  <a:noFill/>
                </a:ln>
                <a:solidFill>
                  <a:schemeClr val="tx1"/>
                </a:solidFill>
                <a:effectLst/>
                <a:latin typeface="+mn-ea"/>
              </a:rPr>
              <a:t>penDigger</a:t>
            </a:r>
            <a:r>
              <a:rPr kumimoji="0" lang="zh-CN" altLang="en-US" sz="2000" b="0" i="0" u="none" strike="noStrike" cap="none" normalizeH="0" baseline="0" dirty="0">
                <a:ln>
                  <a:noFill/>
                </a:ln>
                <a:solidFill>
                  <a:schemeClr val="tx1"/>
                </a:solidFill>
                <a:effectLst/>
                <a:latin typeface="+mn-ea"/>
              </a:rPr>
              <a:t>提供的</a:t>
            </a:r>
            <a:r>
              <a:rPr lang="en-US" altLang="zh-CN" sz="2000" dirty="0">
                <a:latin typeface="+mn-ea"/>
              </a:rPr>
              <a:t>URL</a:t>
            </a:r>
            <a:r>
              <a:rPr kumimoji="0" lang="zh-CN" altLang="en-US" sz="2000" b="0" i="0" u="none" strike="noStrike" cap="none" normalizeH="0" baseline="0" dirty="0">
                <a:ln>
                  <a:noFill/>
                </a:ln>
                <a:solidFill>
                  <a:schemeClr val="tx1"/>
                </a:solidFill>
                <a:effectLst/>
                <a:latin typeface="+mn-ea"/>
              </a:rPr>
              <a:t>，选取其中的</a:t>
            </a:r>
            <a:r>
              <a:rPr kumimoji="0" lang="en-US" altLang="zh-CN" sz="2000" b="0" i="0" u="none" strike="noStrike" cap="none" normalizeH="0" baseline="0" dirty="0">
                <a:ln>
                  <a:noFill/>
                </a:ln>
                <a:solidFill>
                  <a:schemeClr val="tx1"/>
                </a:solidFill>
                <a:effectLst/>
                <a:latin typeface="+mn-ea"/>
              </a:rPr>
              <a:t>activity</a:t>
            </a:r>
            <a:r>
              <a:rPr kumimoji="0" lang="zh-CN" altLang="en-US" sz="2000" b="0" i="0" u="none" strike="noStrike" cap="none" normalizeH="0" baseline="0" dirty="0">
                <a:ln>
                  <a:noFill/>
                </a:ln>
                <a:solidFill>
                  <a:schemeClr val="tx1"/>
                </a:solidFill>
                <a:effectLst/>
                <a:latin typeface="+mn-ea"/>
              </a:rPr>
              <a:t>指标作为我们的活跃度数据。</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r>
              <a:rPr lang="zh-CN" altLang="en-US" sz="2000" b="1" dirty="0">
                <a:latin typeface="+mn-ea"/>
              </a:rPr>
              <a:t>社区参与度</a:t>
            </a:r>
            <a:r>
              <a:rPr lang="zh-CN" altLang="en-US" sz="2000" dirty="0">
                <a:latin typeface="+mn-ea"/>
              </a:rPr>
              <a:t>：通过</a:t>
            </a:r>
            <a:r>
              <a:rPr lang="en-US" altLang="zh-CN" sz="2000" dirty="0">
                <a:latin typeface="+mn-ea"/>
              </a:rPr>
              <a:t>GitHub API</a:t>
            </a:r>
            <a:r>
              <a:rPr lang="zh-CN" altLang="en-US" sz="2000" dirty="0">
                <a:latin typeface="+mn-ea"/>
              </a:rPr>
              <a:t>以及</a:t>
            </a:r>
            <a:r>
              <a:rPr lang="en-US" altLang="zh-CN" sz="2000" dirty="0" err="1">
                <a:latin typeface="+mn-ea"/>
              </a:rPr>
              <a:t>OpenDigger</a:t>
            </a:r>
            <a:r>
              <a:rPr lang="zh-CN" altLang="en-US" sz="2000" dirty="0">
                <a:latin typeface="+mn-ea"/>
              </a:rPr>
              <a:t>，获取项目贡献者数量与项目的</a:t>
            </a:r>
            <a:r>
              <a:rPr lang="en-US" altLang="zh-CN" sz="2000" dirty="0" err="1">
                <a:latin typeface="+mn-ea"/>
              </a:rPr>
              <a:t>stars&amp;forks</a:t>
            </a:r>
            <a:r>
              <a:rPr lang="zh-CN" altLang="en-US" sz="2000" dirty="0">
                <a:latin typeface="+mn-ea"/>
              </a:rPr>
              <a:t>数量，计算指定时间段内新贡献者占总贡献者的比例，并将项目参与者数量与不活跃贡献者数量的差作为活跃贡献者数量的数据。</a:t>
            </a:r>
            <a:r>
              <a:rPr kumimoji="0" lang="zh-CN" altLang="zh-CN" sz="2000" b="0" i="0" u="none" strike="noStrike" cap="none" normalizeH="0" baseline="0" dirty="0">
                <a:ln>
                  <a:noFill/>
                </a:ln>
                <a:solidFill>
                  <a:schemeClr val="tx1"/>
                </a:solidFill>
                <a:effectLst/>
                <a:latin typeface="+mn-ea"/>
              </a:rPr>
              <a:t> </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r>
              <a:rPr kumimoji="0" lang="zh-CN" altLang="en-US" sz="2000" b="1" i="0" u="none" strike="noStrike" cap="none" normalizeH="0" baseline="0" dirty="0">
                <a:ln>
                  <a:noFill/>
                </a:ln>
                <a:solidFill>
                  <a:schemeClr val="tx1"/>
                </a:solidFill>
                <a:effectLst/>
                <a:latin typeface="+mn-ea"/>
              </a:rPr>
              <a:t>代码质量</a:t>
            </a:r>
            <a:r>
              <a:rPr kumimoji="0" lang="zh-CN" altLang="en-US" sz="2000" b="0" i="0" u="none" strike="noStrike" cap="none" normalizeH="0" baseline="0" dirty="0">
                <a:ln>
                  <a:noFill/>
                </a:ln>
                <a:solidFill>
                  <a:schemeClr val="tx1"/>
                </a:solidFill>
                <a:effectLst/>
                <a:latin typeface="+mn-ea"/>
              </a:rPr>
              <a:t>：通过静态分析工具</a:t>
            </a:r>
            <a:r>
              <a:rPr kumimoji="0" lang="en-US" altLang="zh-CN" sz="2000" b="0" i="0" u="none" strike="noStrike" cap="none" normalizeH="0" baseline="0" dirty="0">
                <a:ln>
                  <a:noFill/>
                </a:ln>
                <a:solidFill>
                  <a:schemeClr val="tx1"/>
                </a:solidFill>
                <a:effectLst/>
                <a:latin typeface="+mn-ea"/>
              </a:rPr>
              <a:t>SonarQube</a:t>
            </a:r>
            <a:r>
              <a:rPr kumimoji="0" lang="zh-CN" altLang="en-US" sz="2000" b="0" i="0" u="none" strike="noStrike" cap="none" normalizeH="0" baseline="0" dirty="0">
                <a:ln>
                  <a:noFill/>
                </a:ln>
                <a:solidFill>
                  <a:schemeClr val="tx1"/>
                </a:solidFill>
                <a:effectLst/>
                <a:latin typeface="+mn-ea"/>
              </a:rPr>
              <a:t>来分析代码质量。</a:t>
            </a:r>
            <a:r>
              <a:rPr kumimoji="0" lang="en-US" altLang="zh-CN" sz="2000" b="0" i="0" u="none" strike="noStrike" cap="none" normalizeH="0" baseline="0" dirty="0">
                <a:ln>
                  <a:noFill/>
                </a:ln>
                <a:solidFill>
                  <a:schemeClr val="tx1"/>
                </a:solidFill>
                <a:effectLst/>
                <a:latin typeface="+mn-ea"/>
              </a:rPr>
              <a:t>SonarQube</a:t>
            </a:r>
            <a:r>
              <a:rPr kumimoji="0" lang="zh-CN" altLang="en-US" sz="2000" b="0" i="0" u="none" strike="noStrike" cap="none" normalizeH="0" baseline="0" dirty="0">
                <a:ln>
                  <a:noFill/>
                </a:ln>
                <a:solidFill>
                  <a:schemeClr val="tx1"/>
                </a:solidFill>
                <a:effectLst/>
                <a:latin typeface="+mn-ea"/>
              </a:rPr>
              <a:t>提供代码重复检测的指标、项目圈复杂度计算和</a:t>
            </a:r>
            <a:r>
              <a:rPr lang="zh-CN" altLang="en-US" sz="2000" dirty="0">
                <a:latin typeface="+mn-ea"/>
              </a:rPr>
              <a:t>代码注释的比例分析。</a:t>
            </a:r>
            <a:endParaRPr lang="en-US" altLang="zh-CN" sz="2000" dirty="0"/>
          </a:p>
          <a:p>
            <a:pPr marL="342900" indent="-342900">
              <a:lnSpc>
                <a:spcPct val="120000"/>
              </a:lnSpc>
              <a:buFont typeface="Arial" panose="020B0604020202020204" pitchFamily="34" charset="0"/>
              <a:buChar char="•"/>
            </a:pPr>
            <a:r>
              <a:rPr kumimoji="0" lang="en-US" altLang="zh-CN" sz="2000" b="1" i="0" u="none" strike="noStrike" cap="none" normalizeH="0" baseline="0" dirty="0">
                <a:ln>
                  <a:noFill/>
                </a:ln>
                <a:solidFill>
                  <a:schemeClr val="tx1"/>
                </a:solidFill>
                <a:effectLst/>
                <a:latin typeface="+mn-ea"/>
              </a:rPr>
              <a:t>Issue</a:t>
            </a:r>
            <a:r>
              <a:rPr kumimoji="0" lang="zh-CN" altLang="en-US" sz="2000" b="1" i="0" u="none" strike="noStrike" cap="none" normalizeH="0" baseline="0" dirty="0">
                <a:ln>
                  <a:noFill/>
                </a:ln>
                <a:solidFill>
                  <a:schemeClr val="tx1"/>
                </a:solidFill>
                <a:effectLst/>
                <a:latin typeface="+mn-ea"/>
              </a:rPr>
              <a:t>与</a:t>
            </a:r>
            <a:r>
              <a:rPr kumimoji="0" lang="en-US" altLang="zh-CN" sz="2000" b="1" i="0" u="none" strike="noStrike" cap="none" normalizeH="0" baseline="0" dirty="0">
                <a:ln>
                  <a:noFill/>
                </a:ln>
                <a:solidFill>
                  <a:schemeClr val="tx1"/>
                </a:solidFill>
                <a:effectLst/>
                <a:latin typeface="+mn-ea"/>
              </a:rPr>
              <a:t>PR</a:t>
            </a:r>
            <a:r>
              <a:rPr kumimoji="0" lang="zh-CN" altLang="en-US" sz="2000" b="1" i="0" u="none" strike="noStrike" cap="none" normalizeH="0" baseline="0" dirty="0">
                <a:ln>
                  <a:noFill/>
                </a:ln>
                <a:solidFill>
                  <a:schemeClr val="tx1"/>
                </a:solidFill>
                <a:effectLst/>
                <a:latin typeface="+mn-ea"/>
              </a:rPr>
              <a:t>响应时间与持续时间</a:t>
            </a:r>
            <a:r>
              <a:rPr lang="zh-CN" altLang="en-US" sz="2000" dirty="0">
                <a:latin typeface="+mn-ea"/>
              </a:rPr>
              <a:t>：</a:t>
            </a:r>
            <a:r>
              <a:rPr lang="zh-CN" altLang="en-US" sz="2000" dirty="0"/>
              <a:t>调用</a:t>
            </a:r>
            <a:r>
              <a:rPr lang="en-US" altLang="zh-CN" sz="2000" dirty="0" err="1"/>
              <a:t>OpenDigger</a:t>
            </a:r>
            <a:r>
              <a:rPr lang="zh-CN" altLang="en-US" sz="2000" dirty="0"/>
              <a:t>相应的</a:t>
            </a:r>
            <a:r>
              <a:rPr lang="en-US" altLang="zh-CN" sz="2000" dirty="0"/>
              <a:t>URL</a:t>
            </a:r>
            <a:r>
              <a:rPr lang="zh-CN" altLang="en-US" sz="2000" dirty="0"/>
              <a:t>获取数据并进行加权计算分析。</a:t>
            </a:r>
          </a:p>
        </p:txBody>
      </p:sp>
      <p:sp>
        <p:nvSpPr>
          <p:cNvPr id="7"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29164"/>
            <a:ext cx="1980030"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健康度指标</a:t>
            </a:r>
          </a:p>
        </p:txBody>
      </p:sp>
      <p:sp>
        <p:nvSpPr>
          <p:cNvPr id="8" name="流程图: 决策 7"/>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9"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11005" y="1564537"/>
            <a:ext cx="2217097"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指标数据的获取</a:t>
            </a:r>
            <a:endParaRPr lang="zh-CN" altLang="zh-CN" sz="900" dirty="0">
              <a:solidFill>
                <a:srgbClr val="C8CBD1"/>
              </a:solidFill>
              <a:cs typeface="+mn-ea"/>
              <a:sym typeface="+mn-lt"/>
            </a:endParaRPr>
          </a:p>
        </p:txBody>
      </p:sp>
      <p:sp>
        <p:nvSpPr>
          <p:cNvPr id="20"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5162564"/>
            <a:ext cx="11187860" cy="1477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342900" indent="-342900">
              <a:lnSpc>
                <a:spcPct val="120000"/>
              </a:lnSpc>
              <a:buFont typeface="Arial" panose="020B0604020202020204" pitchFamily="34" charset="0"/>
              <a:buChar char="•"/>
            </a:pPr>
            <a:r>
              <a:rPr kumimoji="0" lang="zh-CN" altLang="en-US" sz="2000" b="0" i="0" u="none" strike="noStrike" cap="none" normalizeH="0" baseline="0" dirty="0">
                <a:ln>
                  <a:noFill/>
                </a:ln>
                <a:solidFill>
                  <a:schemeClr val="tx1"/>
                </a:solidFill>
                <a:effectLst/>
                <a:latin typeface="+mn-ea"/>
              </a:rPr>
              <a:t>使用</a:t>
            </a:r>
            <a:r>
              <a:rPr kumimoji="0" lang="en-US" altLang="zh-CN" sz="2000" b="0" i="0" u="none" strike="noStrike" cap="none" normalizeH="0" baseline="0" dirty="0">
                <a:ln>
                  <a:noFill/>
                </a:ln>
                <a:solidFill>
                  <a:schemeClr val="tx1"/>
                </a:solidFill>
                <a:effectLst/>
                <a:latin typeface="+mn-ea"/>
              </a:rPr>
              <a:t>MySQL</a:t>
            </a:r>
            <a:r>
              <a:rPr kumimoji="0" lang="zh-CN" altLang="en-US" sz="2000" b="0" i="0" u="none" strike="noStrike" cap="none" normalizeH="0" baseline="0" dirty="0">
                <a:ln>
                  <a:noFill/>
                </a:ln>
                <a:solidFill>
                  <a:schemeClr val="tx1"/>
                </a:solidFill>
                <a:effectLst/>
                <a:latin typeface="+mn-ea"/>
              </a:rPr>
              <a:t>数据库来存储所有项目的健康度指标数据</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r>
              <a:rPr kumimoji="0" lang="zh-CN" altLang="zh-CN" sz="2000" b="0" i="0" u="none" strike="noStrike" cap="none" normalizeH="0" baseline="0" dirty="0">
                <a:ln>
                  <a:noFill/>
                </a:ln>
                <a:solidFill>
                  <a:schemeClr val="tx1"/>
                </a:solidFill>
                <a:effectLst/>
                <a:latin typeface="+mn-ea"/>
              </a:rPr>
              <a:t>借助</a:t>
            </a:r>
            <a:r>
              <a:rPr kumimoji="0" lang="en-US" altLang="zh-CN" sz="2000" b="0" i="0" u="none" strike="noStrike" cap="none" normalizeH="0" baseline="0" dirty="0">
                <a:ln>
                  <a:noFill/>
                </a:ln>
                <a:solidFill>
                  <a:schemeClr val="tx1"/>
                </a:solidFill>
                <a:effectLst/>
                <a:latin typeface="+mn-ea"/>
              </a:rPr>
              <a:t>Pandas</a:t>
            </a:r>
            <a:r>
              <a:rPr kumimoji="0" lang="zh-CN" altLang="en-US" sz="2000" b="0" i="0" u="none" strike="noStrike" cap="none" normalizeH="0" baseline="0" dirty="0">
                <a:ln>
                  <a:noFill/>
                </a:ln>
                <a:solidFill>
                  <a:schemeClr val="tx1"/>
                </a:solidFill>
                <a:effectLst/>
                <a:latin typeface="+mn-ea"/>
              </a:rPr>
              <a:t>和</a:t>
            </a:r>
            <a:r>
              <a:rPr kumimoji="0" lang="en-US" altLang="zh-CN" sz="2000" b="0" i="0" u="none" strike="noStrike" cap="none" normalizeH="0" baseline="0" dirty="0" err="1">
                <a:ln>
                  <a:noFill/>
                </a:ln>
                <a:solidFill>
                  <a:schemeClr val="tx1"/>
                </a:solidFill>
                <a:effectLst/>
                <a:latin typeface="+mn-ea"/>
              </a:rPr>
              <a:t>Numpy</a:t>
            </a:r>
            <a:r>
              <a:rPr lang="zh-CN" altLang="en-US" sz="2000" dirty="0"/>
              <a:t>处理数据，并且对</a:t>
            </a:r>
            <a:r>
              <a:rPr kumimoji="0" lang="zh-CN" altLang="en-US" sz="2000" b="0" i="0" u="none" strike="noStrike" cap="none" normalizeH="0" baseline="0" dirty="0">
                <a:ln>
                  <a:noFill/>
                </a:ln>
                <a:solidFill>
                  <a:schemeClr val="tx1"/>
                </a:solidFill>
                <a:effectLst/>
                <a:latin typeface="+mn-ea"/>
              </a:rPr>
              <a:t>从</a:t>
            </a:r>
            <a:r>
              <a:rPr kumimoji="0" lang="en-US" altLang="zh-CN" sz="2000" b="0" i="0" u="none" strike="noStrike" cap="none" normalizeH="0" baseline="0" dirty="0" err="1">
                <a:ln>
                  <a:noFill/>
                </a:ln>
                <a:solidFill>
                  <a:schemeClr val="tx1"/>
                </a:solidFill>
                <a:effectLst/>
                <a:latin typeface="+mn-ea"/>
              </a:rPr>
              <a:t>OpenDigger</a:t>
            </a:r>
            <a:r>
              <a:rPr kumimoji="0" lang="zh-CN" altLang="en-US" sz="2000" b="0" i="0" u="none" strike="noStrike" cap="none" normalizeH="0" baseline="0" dirty="0">
                <a:ln>
                  <a:noFill/>
                </a:ln>
                <a:solidFill>
                  <a:schemeClr val="tx1"/>
                </a:solidFill>
                <a:effectLst/>
                <a:latin typeface="+mn-ea"/>
              </a:rPr>
              <a:t>等网站获取的指标数据进行最大值归一化，确保不同评分标准之间的统一性，避免数据本身量纲对于总分的影响。结合归一化后的得分与各个维度的权重，综合得出健康度总分。</a:t>
            </a:r>
            <a:endParaRPr kumimoji="0" lang="en-US" altLang="zh-CN" sz="2000" b="0" i="0" u="none" strike="noStrike" cap="none" normalizeH="0" baseline="0" dirty="0">
              <a:ln>
                <a:noFill/>
              </a:ln>
              <a:solidFill>
                <a:schemeClr val="tx1"/>
              </a:solidFill>
              <a:effectLst/>
              <a:latin typeface="+mn-ea"/>
            </a:endParaRPr>
          </a:p>
        </p:txBody>
      </p:sp>
      <p:sp>
        <p:nvSpPr>
          <p:cNvPr id="24"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11005" y="4712348"/>
            <a:ext cx="2217097"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指标数据的处理</a:t>
            </a:r>
            <a:endParaRPr lang="zh-CN" altLang="zh-CN" sz="900" dirty="0">
              <a:solidFill>
                <a:srgbClr val="C8CBD1"/>
              </a:solidFill>
              <a:cs typeface="+mn-ea"/>
              <a:sym typeface="+mn-lt"/>
            </a:endParaRPr>
          </a:p>
        </p:txBody>
      </p:sp>
    </p:spTree>
  </p:cSld>
  <p:clrMapOvr>
    <a:masterClrMapping/>
  </p:clrMapOvr>
  <p:transition spd="slow">
    <p:check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tretch>
            <a:fillRect/>
          </a:stretch>
        </p:blipFill>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563736"/>
            <a:ext cx="3696754"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全球开源项目健康度概览地图</a:t>
            </a:r>
            <a:endParaRPr lang="zh-CN" altLang="zh-CN" sz="900" dirty="0">
              <a:solidFill>
                <a:srgbClr val="C8CBD1"/>
              </a:solidFill>
              <a:cs typeface="+mn-ea"/>
              <a:sym typeface="+mn-lt"/>
            </a:endParaRPr>
          </a:p>
        </p:txBody>
      </p:sp>
      <p:sp>
        <p:nvSpPr>
          <p:cNvPr id="10" name="文本框 9"/>
          <p:cNvSpPr txBox="1"/>
          <p:nvPr/>
        </p:nvSpPr>
        <p:spPr>
          <a:xfrm>
            <a:off x="300506" y="1943019"/>
            <a:ext cx="10684326" cy="1938020"/>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2000" b="1" dirty="0">
                <a:latin typeface="+mn-ea"/>
              </a:rPr>
              <a:t>项目</a:t>
            </a:r>
            <a:r>
              <a:rPr lang="en-US" altLang="zh-CN" sz="2000" b="1" dirty="0">
                <a:latin typeface="+mn-ea"/>
              </a:rPr>
              <a:t>location</a:t>
            </a:r>
            <a:r>
              <a:rPr lang="zh-CN" altLang="en-US" sz="2000" b="1" dirty="0">
                <a:latin typeface="+mn-ea"/>
              </a:rPr>
              <a:t>提取：</a:t>
            </a:r>
            <a:r>
              <a:rPr lang="zh-CN" altLang="en-US" sz="2000" dirty="0">
                <a:latin typeface="+mn-ea"/>
              </a:rPr>
              <a:t>结合</a:t>
            </a:r>
            <a:r>
              <a:rPr lang="en-US" altLang="zh-CN" sz="2000" dirty="0" err="1">
                <a:latin typeface="+mn-ea"/>
              </a:rPr>
              <a:t>OpenDigger</a:t>
            </a:r>
            <a:r>
              <a:rPr lang="zh-CN" altLang="en-US" sz="2000" dirty="0">
                <a:latin typeface="+mn-ea"/>
              </a:rPr>
              <a:t>中</a:t>
            </a:r>
            <a:r>
              <a:rPr lang="en-US" altLang="zh-CN" sz="2000" dirty="0">
                <a:latin typeface="+mn-ea"/>
              </a:rPr>
              <a:t>label</a:t>
            </a:r>
            <a:r>
              <a:rPr lang="zh-CN" altLang="en-US" sz="2000" dirty="0">
                <a:latin typeface="+mn-ea"/>
              </a:rPr>
              <a:t>标签数据下的</a:t>
            </a:r>
            <a:r>
              <a:rPr lang="en-US" altLang="zh-CN" sz="2000" dirty="0">
                <a:latin typeface="+mn-ea"/>
              </a:rPr>
              <a:t>regions</a:t>
            </a:r>
            <a:r>
              <a:rPr lang="zh-CN" altLang="en-US" sz="2000" dirty="0">
                <a:latin typeface="+mn-ea"/>
              </a:rPr>
              <a:t>数据和</a:t>
            </a:r>
            <a:r>
              <a:rPr lang="en-US" altLang="zh-CN" sz="2000" dirty="0">
                <a:latin typeface="+mn-ea"/>
              </a:rPr>
              <a:t>GitHub</a:t>
            </a:r>
            <a:r>
              <a:rPr lang="zh-CN" altLang="en-US" sz="2000" dirty="0">
                <a:latin typeface="+mn-ea"/>
              </a:rPr>
              <a:t>的</a:t>
            </a:r>
            <a:r>
              <a:rPr lang="en-US" altLang="zh-CN" sz="2000" dirty="0">
                <a:latin typeface="+mn-ea"/>
              </a:rPr>
              <a:t>API</a:t>
            </a:r>
            <a:r>
              <a:rPr lang="zh-CN" altLang="en-US" sz="2000" dirty="0">
                <a:latin typeface="+mn-ea"/>
              </a:rPr>
              <a:t>去获取项目开发者以及高贡献度开发者的</a:t>
            </a:r>
            <a:r>
              <a:rPr lang="en-US" altLang="zh-CN" sz="2000" dirty="0">
                <a:latin typeface="+mn-ea"/>
              </a:rPr>
              <a:t>location</a:t>
            </a:r>
            <a:r>
              <a:rPr lang="zh-CN" altLang="en-US" sz="2000" dirty="0">
                <a:latin typeface="+mn-ea"/>
              </a:rPr>
              <a:t>数据，并在地图上进行可视化展示。</a:t>
            </a:r>
          </a:p>
          <a:p>
            <a:pPr marL="285750" indent="-285750">
              <a:lnSpc>
                <a:spcPct val="120000"/>
              </a:lnSpc>
              <a:buFont typeface="Arial" panose="020B0604020202020204" pitchFamily="34" charset="0"/>
              <a:buChar char="•"/>
            </a:pPr>
            <a:r>
              <a:rPr lang="zh-CN" altLang="en-US" sz="2000" b="1" dirty="0">
                <a:latin typeface="+mn-ea"/>
              </a:rPr>
              <a:t>分布点图</a:t>
            </a:r>
            <a:r>
              <a:rPr lang="en-US" altLang="zh-CN" sz="2000" b="1" dirty="0">
                <a:latin typeface="+mn-ea"/>
              </a:rPr>
              <a:t>&amp;</a:t>
            </a:r>
            <a:r>
              <a:rPr lang="zh-CN" altLang="en-US" sz="2000" b="1" dirty="0">
                <a:latin typeface="+mn-ea"/>
              </a:rPr>
              <a:t>密度阶梯图</a:t>
            </a:r>
            <a:r>
              <a:rPr lang="zh-CN" altLang="en-US" sz="2000" dirty="0">
                <a:latin typeface="+mn-ea"/>
              </a:rPr>
              <a:t>：使用地图可视化工具</a:t>
            </a:r>
            <a:r>
              <a:rPr lang="en-US" altLang="zh-CN" sz="2000" dirty="0">
                <a:latin typeface="+mn-ea"/>
              </a:rPr>
              <a:t>Echarts.js</a:t>
            </a:r>
            <a:r>
              <a:rPr lang="zh-CN" altLang="en-US" sz="2000" dirty="0">
                <a:latin typeface="+mn-ea"/>
              </a:rPr>
              <a:t>来生成分布图</a:t>
            </a:r>
            <a:r>
              <a:rPr lang="en-US" altLang="zh-CN" sz="2000" dirty="0">
                <a:latin typeface="+mn-ea"/>
              </a:rPr>
              <a:t>,</a:t>
            </a:r>
            <a:r>
              <a:rPr lang="zh-CN" altLang="en-US" sz="2000" dirty="0">
                <a:latin typeface="+mn-ea"/>
              </a:rPr>
              <a:t>再集成到</a:t>
            </a:r>
            <a:r>
              <a:rPr lang="en-US" altLang="zh-CN" sz="2000" dirty="0">
                <a:latin typeface="+mn-ea"/>
              </a:rPr>
              <a:t>DataEase</a:t>
            </a:r>
            <a:r>
              <a:rPr lang="zh-CN" altLang="en-US" sz="2000" dirty="0">
                <a:latin typeface="+mn-ea"/>
              </a:rPr>
              <a:t>中。</a:t>
            </a:r>
            <a:endParaRPr lang="en-US" altLang="zh-CN" sz="2000" dirty="0">
              <a:latin typeface="+mn-ea"/>
            </a:endParaRPr>
          </a:p>
          <a:p>
            <a:pPr marL="285750" indent="-285750">
              <a:lnSpc>
                <a:spcPct val="120000"/>
              </a:lnSpc>
              <a:buFont typeface="Arial" panose="020B0604020202020204" pitchFamily="34" charset="0"/>
              <a:buChar char="•"/>
            </a:pPr>
            <a:r>
              <a:rPr lang="zh-CN" altLang="en-US" sz="2000" b="1" dirty="0">
                <a:latin typeface="+mn-ea"/>
              </a:rPr>
              <a:t>悬浮框交互：</a:t>
            </a:r>
            <a:r>
              <a:rPr lang="zh-CN" altLang="en-US" sz="2000" dirty="0">
                <a:latin typeface="+mn-ea"/>
              </a:rPr>
              <a:t>利用</a:t>
            </a:r>
            <a:r>
              <a:rPr lang="en-US" altLang="zh-CN" sz="2000" dirty="0">
                <a:latin typeface="+mn-ea"/>
              </a:rPr>
              <a:t>Echarts.js</a:t>
            </a:r>
            <a:r>
              <a:rPr lang="zh-CN" altLang="en-US" sz="2000" dirty="0">
                <a:latin typeface="+mn-ea"/>
              </a:rPr>
              <a:t>等工具来实现悬浮框显示效果，显示简单的项目名称以及项目主要研究方向与领域等基础信息，提供用户交互体验。</a:t>
            </a:r>
          </a:p>
        </p:txBody>
      </p:sp>
      <p:sp>
        <p:nvSpPr>
          <p:cNvPr id="14"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3998209"/>
            <a:ext cx="203574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健康度排名</a:t>
            </a:r>
            <a:endParaRPr lang="zh-CN" altLang="zh-CN" sz="900" dirty="0">
              <a:solidFill>
                <a:srgbClr val="C8CBD1"/>
              </a:solidFill>
              <a:cs typeface="+mn-ea"/>
              <a:sym typeface="+mn-lt"/>
            </a:endParaRPr>
          </a:p>
        </p:txBody>
      </p:sp>
      <p:sp>
        <p:nvSpPr>
          <p:cNvPr id="15" name="文本框 14"/>
          <p:cNvSpPr txBox="1"/>
          <p:nvPr/>
        </p:nvSpPr>
        <p:spPr>
          <a:xfrm>
            <a:off x="300506" y="4366702"/>
            <a:ext cx="11209504" cy="2100062"/>
          </a:xfrm>
          <a:prstGeom prst="rect">
            <a:avLst/>
          </a:prstGeom>
          <a:noFill/>
        </p:spPr>
        <p:txBody>
          <a:bodyPr wrap="square">
            <a:spAutoFit/>
          </a:bodyPr>
          <a:lstStyle/>
          <a:p>
            <a:pPr marL="285750" indent="-285750">
              <a:lnSpc>
                <a:spcPct val="110000"/>
              </a:lnSpc>
              <a:buFont typeface="Arial" panose="020B0604020202020204" pitchFamily="34" charset="0"/>
              <a:buChar char="•"/>
            </a:pPr>
            <a:r>
              <a:rPr lang="zh-CN" altLang="en-US" sz="2000" b="1" dirty="0">
                <a:latin typeface="+mn-ea"/>
              </a:rPr>
              <a:t>健康度排名列表</a:t>
            </a:r>
            <a:r>
              <a:rPr lang="zh-CN" altLang="en-US" sz="2000" dirty="0">
                <a:latin typeface="+mn-ea"/>
              </a:rPr>
              <a:t>：将</a:t>
            </a:r>
            <a:r>
              <a:rPr lang="en-US" altLang="zh-CN" sz="2000" dirty="0">
                <a:latin typeface="+mn-ea"/>
              </a:rPr>
              <a:t>MySQL</a:t>
            </a:r>
            <a:r>
              <a:rPr lang="zh-CN" altLang="en-US" sz="2000" dirty="0">
                <a:latin typeface="+mn-ea"/>
              </a:rPr>
              <a:t>连接到</a:t>
            </a:r>
            <a:r>
              <a:rPr lang="en-US" altLang="zh-CN" sz="2000" dirty="0">
                <a:latin typeface="+mn-ea"/>
              </a:rPr>
              <a:t>DataEase</a:t>
            </a:r>
            <a:r>
              <a:rPr lang="zh-CN" altLang="en-US" sz="2000" dirty="0">
                <a:latin typeface="+mn-ea"/>
              </a:rPr>
              <a:t>，使用</a:t>
            </a:r>
            <a:r>
              <a:rPr lang="en-US" altLang="zh-CN" sz="2000" dirty="0">
                <a:latin typeface="+mn-ea"/>
              </a:rPr>
              <a:t>DataEase</a:t>
            </a:r>
            <a:r>
              <a:rPr lang="zh-CN" altLang="en-US" sz="2000" dirty="0">
                <a:latin typeface="+mn-ea"/>
              </a:rPr>
              <a:t>中的表格组件展示全球及中国项目的健康度排名，并通过排序功能显示得分靠前的项目。每个项目的行包含以下信息：项目名称、地区、总健康度得分。</a:t>
            </a:r>
            <a:endParaRPr lang="en-US" altLang="zh-CN" sz="2000" dirty="0">
              <a:latin typeface="+mn-ea"/>
            </a:endParaRPr>
          </a:p>
          <a:p>
            <a:pPr marL="285750" indent="-285750">
              <a:lnSpc>
                <a:spcPct val="110000"/>
              </a:lnSpc>
              <a:buFont typeface="Arial" panose="020B0604020202020204" pitchFamily="34" charset="0"/>
              <a:buChar char="•"/>
            </a:pPr>
            <a:r>
              <a:rPr lang="zh-CN" altLang="en-US" sz="2000" b="1" dirty="0">
                <a:latin typeface="+mn-ea"/>
              </a:rPr>
              <a:t>详细报告页面</a:t>
            </a:r>
            <a:r>
              <a:rPr lang="zh-CN" altLang="en-US" sz="2000" dirty="0">
                <a:latin typeface="+mn-ea"/>
              </a:rPr>
              <a:t>：在项目名称列中加入超链接，点击后跳转至详细健康度分析页面。使用折线图展示该项目各项指标评分如活跃度、代码质量</a:t>
            </a:r>
            <a:r>
              <a:rPr lang="en-US" altLang="zh-CN" sz="2000" dirty="0">
                <a:latin typeface="+mn-ea"/>
              </a:rPr>
              <a:t>6</a:t>
            </a:r>
            <a:r>
              <a:rPr lang="zh-CN" altLang="en-US" sz="2000" dirty="0">
                <a:latin typeface="+mn-ea"/>
              </a:rPr>
              <a:t>个月内的时序变化，使用玫瑰环形图展示本月各指标评分与指标权重，使用指标卡展示若干具体数据如仓库</a:t>
            </a:r>
            <a:r>
              <a:rPr lang="en-US" altLang="zh-CN" sz="2000" dirty="0">
                <a:latin typeface="+mn-ea"/>
              </a:rPr>
              <a:t>stars</a:t>
            </a:r>
            <a:r>
              <a:rPr lang="zh-CN" altLang="en-US" sz="2000" dirty="0">
                <a:latin typeface="+mn-ea"/>
              </a:rPr>
              <a:t>数量。</a:t>
            </a:r>
            <a:endParaRPr lang="en-US" altLang="zh-CN" sz="2000" dirty="0">
              <a:latin typeface="+mn-ea"/>
            </a:endParaRPr>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tretch>
            <a:fillRect/>
          </a:stretch>
        </p:blipFill>
        <p:spPr>
          <a:xfrm>
            <a:off x="0" y="-17033"/>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967719"/>
            <a:ext cx="2856666"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健康风险项目预警表</a:t>
            </a:r>
            <a:endParaRPr lang="zh-CN" altLang="zh-CN" sz="900" dirty="0">
              <a:solidFill>
                <a:srgbClr val="C8CBD1"/>
              </a:solidFill>
              <a:cs typeface="+mn-ea"/>
              <a:sym typeface="+mn-lt"/>
            </a:endParaRPr>
          </a:p>
        </p:txBody>
      </p:sp>
      <p:sp>
        <p:nvSpPr>
          <p:cNvPr id="9" name="文本框 8"/>
          <p:cNvSpPr txBox="1"/>
          <p:nvPr/>
        </p:nvSpPr>
        <p:spPr>
          <a:xfrm>
            <a:off x="300506" y="2350657"/>
            <a:ext cx="11186644" cy="3538220"/>
          </a:xfrm>
          <a:prstGeom prst="rect">
            <a:avLst/>
          </a:prstGeom>
          <a:noFill/>
        </p:spPr>
        <p:txBody>
          <a:bodyPr wrap="square">
            <a:spAutoFit/>
          </a:bodyPr>
          <a:lstStyle/>
          <a:p>
            <a:pPr marL="285750" indent="-285750">
              <a:lnSpc>
                <a:spcPct val="140000"/>
              </a:lnSpc>
              <a:buFont typeface="Arial" panose="020B0604020202020204" pitchFamily="34" charset="0"/>
              <a:buChar char="•"/>
            </a:pPr>
            <a:r>
              <a:rPr lang="zh-CN" altLang="en-US" sz="2000" b="1" dirty="0">
                <a:latin typeface="+mn-ea"/>
              </a:rPr>
              <a:t>风险项目的筛选</a:t>
            </a:r>
            <a:r>
              <a:rPr lang="zh-CN" altLang="en-US" sz="2000" dirty="0">
                <a:latin typeface="+mn-ea"/>
              </a:rPr>
              <a:t>：使用</a:t>
            </a:r>
            <a:r>
              <a:rPr lang="en-US" altLang="zh-CN" sz="2000" dirty="0">
                <a:latin typeface="+mn-ea"/>
              </a:rPr>
              <a:t>Python</a:t>
            </a:r>
            <a:r>
              <a:rPr lang="zh-CN" altLang="en-US" sz="2000" dirty="0">
                <a:latin typeface="+mn-ea"/>
              </a:rPr>
              <a:t>中的</a:t>
            </a:r>
            <a:r>
              <a:rPr lang="en-US" altLang="zh-CN" sz="2000" dirty="0">
                <a:latin typeface="+mn-ea"/>
              </a:rPr>
              <a:t>Pandas</a:t>
            </a:r>
            <a:r>
              <a:rPr lang="zh-CN" altLang="en-US" sz="2000" dirty="0">
                <a:latin typeface="+mn-ea"/>
              </a:rPr>
              <a:t>和</a:t>
            </a:r>
            <a:r>
              <a:rPr lang="en-US" altLang="zh-CN" sz="2000" dirty="0" err="1">
                <a:latin typeface="+mn-ea"/>
              </a:rPr>
              <a:t>Numpy</a:t>
            </a:r>
            <a:r>
              <a:rPr lang="zh-CN" altLang="en-US" sz="2000" dirty="0">
                <a:latin typeface="+mn-ea"/>
              </a:rPr>
              <a:t>来处理数据。根据项目近</a:t>
            </a:r>
            <a:r>
              <a:rPr lang="en-US" altLang="zh-CN" sz="2000" dirty="0">
                <a:latin typeface="+mn-ea"/>
              </a:rPr>
              <a:t>3</a:t>
            </a:r>
            <a:r>
              <a:rPr lang="zh-CN" altLang="en-US" sz="2000" dirty="0">
                <a:latin typeface="+mn-ea"/>
              </a:rPr>
              <a:t>个月内的历史健康度数据，从</a:t>
            </a:r>
            <a:r>
              <a:rPr lang="zh-CN" altLang="en-US" sz="2000" dirty="0">
                <a:effectLst/>
                <a:latin typeface="+mn-ea"/>
                <a:sym typeface="+mn-ea"/>
              </a:rPr>
              <a:t>健康度、项目活跃度、代码质量三个维度，</a:t>
            </a:r>
            <a:r>
              <a:rPr lang="zh-CN" altLang="en-US" sz="2000" dirty="0">
                <a:latin typeface="+mn-ea"/>
              </a:rPr>
              <a:t>使用时间序列来分析项目各个维度上的趋势，并根据设定的阈值，筛选出各个维度上评分大幅下降的项目，标记为“风险项目”。</a:t>
            </a:r>
          </a:p>
          <a:p>
            <a:pPr marL="285750" indent="-285750">
              <a:lnSpc>
                <a:spcPct val="140000"/>
              </a:lnSpc>
              <a:buFont typeface="Arial" panose="020B0604020202020204" pitchFamily="34" charset="0"/>
              <a:buChar char="•"/>
            </a:pPr>
            <a:r>
              <a:rPr lang="zh-CN" altLang="en-US" sz="2000" b="1" dirty="0">
                <a:latin typeface="+mn-ea"/>
              </a:rPr>
              <a:t>风险项目列表</a:t>
            </a:r>
            <a:r>
              <a:rPr lang="zh-CN" altLang="en-US" sz="2000" dirty="0">
                <a:latin typeface="+mn-ea"/>
              </a:rPr>
              <a:t>：使用</a:t>
            </a:r>
            <a:r>
              <a:rPr lang="en-US" altLang="zh-CN" sz="2000" dirty="0">
                <a:latin typeface="+mn-ea"/>
              </a:rPr>
              <a:t>DataEase</a:t>
            </a:r>
            <a:r>
              <a:rPr lang="zh-CN" altLang="en-US" sz="2000" dirty="0">
                <a:latin typeface="+mn-ea"/>
              </a:rPr>
              <a:t>中表格组件呈现当前中国和世界的风险项目，以及按项目活跃度和代码质量两个维度评判的风险项目。所有项目按照健康度降序排列，提供项目名称、对应指标评分以及项目的</a:t>
            </a:r>
            <a:r>
              <a:rPr lang="en-US" altLang="zh-CN" sz="2000" dirty="0">
                <a:latin typeface="+mn-ea"/>
              </a:rPr>
              <a:t>location</a:t>
            </a:r>
            <a:r>
              <a:rPr lang="zh-CN" altLang="en-US" sz="2000" dirty="0">
                <a:latin typeface="+mn-ea"/>
              </a:rPr>
              <a:t>数据。</a:t>
            </a:r>
          </a:p>
          <a:p>
            <a:pPr marL="285750" indent="-285750">
              <a:lnSpc>
                <a:spcPct val="140000"/>
              </a:lnSpc>
              <a:buFont typeface="Arial" panose="020B0604020202020204" pitchFamily="34" charset="0"/>
              <a:buChar char="•"/>
            </a:pPr>
            <a:r>
              <a:rPr lang="zh-CN" altLang="en-US" sz="2000" b="1" dirty="0">
                <a:latin typeface="+mn-ea"/>
              </a:rPr>
              <a:t>风险指标的趋势分析</a:t>
            </a:r>
            <a:r>
              <a:rPr lang="zh-CN" altLang="en-US" sz="2000" dirty="0">
                <a:latin typeface="+mn-ea"/>
              </a:rPr>
              <a:t>：通过鼠标悬浮的悬浮框，使用折线图展示当前该健康度风险指标的情况和六个月内的变化趋势。</a:t>
            </a:r>
          </a:p>
        </p:txBody>
      </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3"/>
          <a:stretch>
            <a:fillRect/>
          </a:stretch>
        </p:blipFill>
        <p:spPr>
          <a:xfrm>
            <a:off x="0" y="0"/>
            <a:ext cx="12192000" cy="6858000"/>
          </a:xfrm>
          <a:prstGeom prst="rect">
            <a:avLst/>
          </a:prstGeom>
          <a:solidFill>
            <a:schemeClr val="bg1">
              <a:lumMod val="85000"/>
            </a:schemeClr>
          </a:solidFill>
          <a:ln>
            <a:noFill/>
          </a:ln>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8" name="TextBox 4"/>
          <p:cNvSpPr txBox="1"/>
          <p:nvPr/>
        </p:nvSpPr>
        <p:spPr>
          <a:xfrm>
            <a:off x="0" y="5"/>
            <a:ext cx="604867" cy="13324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latin typeface="微软雅黑" panose="020B0503020204020204" pitchFamily="34" charset="-122"/>
                <a:ea typeface="微软雅黑" panose="020B0503020204020204" pitchFamily="34" charset="-122"/>
              </a:rPr>
              <a:t>行业</a:t>
            </a:r>
            <a:r>
              <a:rPr lang="en-US" altLang="zh-CN" sz="135">
                <a:solidFill>
                  <a:schemeClr val="tx1">
                    <a:alpha val="0"/>
                  </a:schemeClr>
                </a:solidFill>
                <a:latin typeface="微软雅黑" panose="020B0503020204020204" pitchFamily="34" charset="-122"/>
                <a:ea typeface="微软雅黑" panose="020B0503020204020204" pitchFamily="34" charset="-122"/>
              </a:rPr>
              <a:t>PPT</a:t>
            </a:r>
            <a:r>
              <a:rPr lang="zh-CN" altLang="en-US" sz="135">
                <a:solidFill>
                  <a:schemeClr val="tx1">
                    <a:alpha val="0"/>
                  </a:schemeClr>
                </a:solidFill>
                <a:latin typeface="微软雅黑" panose="020B0503020204020204" pitchFamily="34" charset="-122"/>
                <a:ea typeface="微软雅黑" panose="020B0503020204020204" pitchFamily="34" charset="-122"/>
              </a:rPr>
              <a:t>模板</a:t>
            </a:r>
            <a:r>
              <a:rPr lang="en-US" altLang="zh-CN" sz="135">
                <a:solidFill>
                  <a:schemeClr val="tx1">
                    <a:alpha val="0"/>
                  </a:schemeClr>
                </a:solidFill>
                <a:latin typeface="微软雅黑" panose="020B0503020204020204" pitchFamily="34" charset="-122"/>
                <a:ea typeface="微软雅黑" panose="020B0503020204020204" pitchFamily="34" charset="-122"/>
              </a:rPr>
              <a:t>http://www.1ppt.com/hangye/</a:t>
            </a:r>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7"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563736"/>
            <a:ext cx="338773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技术关键词的获取与统计</a:t>
            </a:r>
            <a:endParaRPr lang="zh-CN" altLang="zh-CN" sz="900" dirty="0">
              <a:solidFill>
                <a:srgbClr val="C8CBD1"/>
              </a:solidFill>
              <a:cs typeface="+mn-ea"/>
              <a:sym typeface="+mn-lt"/>
            </a:endParaRPr>
          </a:p>
        </p:txBody>
      </p:sp>
      <p:sp>
        <p:nvSpPr>
          <p:cNvPr id="9"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30710" y="934407"/>
            <a:ext cx="2339102"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技术热点词云</a:t>
            </a:r>
          </a:p>
        </p:txBody>
      </p:sp>
      <p:sp>
        <p:nvSpPr>
          <p:cNvPr id="10" name="流程图: 决策 9"/>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13" name="文本框 12"/>
          <p:cNvSpPr txBox="1"/>
          <p:nvPr/>
        </p:nvSpPr>
        <p:spPr>
          <a:xfrm>
            <a:off x="482592" y="2117140"/>
            <a:ext cx="10906760" cy="1015663"/>
          </a:xfrm>
          <a:prstGeom prst="rect">
            <a:avLst/>
          </a:prstGeom>
          <a:noFill/>
        </p:spPr>
        <p:txBody>
          <a:bodyPr wrap="square">
            <a:spAutoFit/>
          </a:bodyPr>
          <a:lstStyle/>
          <a:p>
            <a:pPr marL="285750" indent="-285750">
              <a:buFont typeface="Arial" panose="020B0604020202020204" pitchFamily="34" charset="0"/>
              <a:buChar char="•"/>
            </a:pPr>
            <a:r>
              <a:rPr lang="zh-CN" altLang="en-US" sz="2000" dirty="0">
                <a:latin typeface="+mn-ea"/>
              </a:rPr>
              <a:t>使用</a:t>
            </a:r>
            <a:r>
              <a:rPr lang="en-US" altLang="zh-CN" sz="2000" dirty="0" err="1">
                <a:latin typeface="+mn-ea"/>
              </a:rPr>
              <a:t>OpenDigger</a:t>
            </a:r>
            <a:r>
              <a:rPr lang="zh-CN" altLang="en-US" sz="2000" dirty="0">
                <a:latin typeface="+mn-ea"/>
              </a:rPr>
              <a:t> </a:t>
            </a:r>
            <a:r>
              <a:rPr lang="en-US" altLang="zh-CN" sz="2000" dirty="0">
                <a:latin typeface="+mn-ea"/>
              </a:rPr>
              <a:t>label</a:t>
            </a:r>
            <a:r>
              <a:rPr lang="zh-CN" altLang="en-US" sz="2000" dirty="0">
                <a:latin typeface="+mn-ea"/>
              </a:rPr>
              <a:t>标签中的</a:t>
            </a:r>
            <a:r>
              <a:rPr lang="en-US" altLang="zh-CN" sz="2000" dirty="0">
                <a:latin typeface="+mn-ea"/>
              </a:rPr>
              <a:t>technology</a:t>
            </a:r>
            <a:r>
              <a:rPr lang="zh-CN" altLang="en-US" sz="2000" dirty="0">
                <a:latin typeface="+mn-ea"/>
              </a:rPr>
              <a:t>指标数据，并通过</a:t>
            </a:r>
            <a:r>
              <a:rPr lang="en-US" altLang="zh-CN" sz="2000" dirty="0">
                <a:latin typeface="+mn-ea"/>
              </a:rPr>
              <a:t>GitHub API</a:t>
            </a:r>
            <a:r>
              <a:rPr lang="zh-CN" altLang="en-US" sz="2000" dirty="0">
                <a:latin typeface="+mn-ea"/>
              </a:rPr>
              <a:t>与</a:t>
            </a:r>
            <a:r>
              <a:rPr lang="en-US" altLang="zh-CN" sz="2000" dirty="0" err="1">
                <a:latin typeface="+mn-ea"/>
              </a:rPr>
              <a:t>Python+Flask</a:t>
            </a:r>
            <a:r>
              <a:rPr lang="zh-CN" altLang="en-US" sz="2000" dirty="0">
                <a:latin typeface="+mn-ea"/>
              </a:rPr>
              <a:t>实时提取</a:t>
            </a:r>
            <a:r>
              <a:rPr lang="zh-CN" altLang="en-US" sz="2000" dirty="0">
                <a:effectLst/>
                <a:latin typeface="+mn-ea"/>
                <a:sym typeface="+mn-ea"/>
              </a:rPr>
              <a:t>各项目</a:t>
            </a:r>
            <a:r>
              <a:rPr lang="en-US" altLang="zh-CN" sz="2000" dirty="0">
                <a:effectLst/>
                <a:latin typeface="+mn-ea"/>
                <a:sym typeface="+mn-ea"/>
              </a:rPr>
              <a:t>README</a:t>
            </a:r>
            <a:r>
              <a:rPr lang="zh-CN" altLang="en-US" sz="2000" dirty="0">
                <a:effectLst/>
                <a:latin typeface="+mn-ea"/>
                <a:sym typeface="+mn-ea"/>
              </a:rPr>
              <a:t>文件中涉及到的</a:t>
            </a:r>
            <a:r>
              <a:rPr lang="zh-CN" altLang="en-US" sz="2000" dirty="0">
                <a:latin typeface="+mn-ea"/>
                <a:sym typeface="+mn-ea"/>
              </a:rPr>
              <a:t>主要技术</a:t>
            </a:r>
            <a:r>
              <a:rPr lang="en-US" altLang="zh-CN" sz="2000" dirty="0">
                <a:latin typeface="+mn-ea"/>
                <a:sym typeface="+mn-ea"/>
              </a:rPr>
              <a:t>.</a:t>
            </a:r>
            <a:r>
              <a:rPr lang="zh-CN" altLang="en-US" sz="2000" dirty="0">
                <a:latin typeface="+mn-ea"/>
              </a:rPr>
              <a:t>进行数据清洗后，结合</a:t>
            </a:r>
            <a:r>
              <a:rPr lang="en-US" altLang="zh-CN" sz="2000" dirty="0">
                <a:latin typeface="+mn-ea"/>
                <a:sym typeface="+mn-ea"/>
              </a:rPr>
              <a:t>NLP</a:t>
            </a:r>
            <a:r>
              <a:rPr lang="zh-CN" altLang="en-US" sz="2000" dirty="0">
                <a:latin typeface="+mn-ea"/>
                <a:sym typeface="+mn-ea"/>
              </a:rPr>
              <a:t>筛选与分析，以词频统计的方式总结出排名靠前的热点技术。</a:t>
            </a:r>
            <a:endParaRPr lang="zh-CN" altLang="en-US" sz="2000" dirty="0">
              <a:latin typeface="+mn-ea"/>
            </a:endParaRPr>
          </a:p>
        </p:txBody>
      </p:sp>
      <p:sp>
        <p:nvSpPr>
          <p:cNvPr id="3"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3849896"/>
            <a:ext cx="2236545"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词云功能的呈现</a:t>
            </a:r>
            <a:endParaRPr lang="en-US" altLang="zh-CN" sz="2000" b="1" dirty="0">
              <a:solidFill>
                <a:srgbClr val="F6F9FF"/>
              </a:solidFill>
              <a:latin typeface="+mn-ea"/>
              <a:cs typeface="+mn-ea"/>
              <a:sym typeface="+mn-lt"/>
            </a:endParaRPr>
          </a:p>
        </p:txBody>
      </p:sp>
      <p:sp>
        <p:nvSpPr>
          <p:cNvPr id="11" name="文本框 10"/>
          <p:cNvSpPr txBox="1"/>
          <p:nvPr/>
        </p:nvSpPr>
        <p:spPr>
          <a:xfrm>
            <a:off x="482592" y="4395961"/>
            <a:ext cx="10766934" cy="1198880"/>
          </a:xfrm>
          <a:prstGeom prst="rect">
            <a:avLst/>
          </a:prstGeom>
          <a:noFill/>
        </p:spPr>
        <p:txBody>
          <a:bodyPr wrap="square">
            <a:spAutoFit/>
          </a:bodyPr>
          <a:lstStyle/>
          <a:p>
            <a:pPr marL="342900" indent="-342900">
              <a:lnSpc>
                <a:spcPct val="120000"/>
              </a:lnSpc>
              <a:buFont typeface="Arial" panose="020B0604020202020204" pitchFamily="34" charset="0"/>
              <a:buChar char="•"/>
            </a:pPr>
            <a:r>
              <a:rPr lang="zh-CN" altLang="en-US" sz="2000" dirty="0">
                <a:latin typeface="+mn-ea"/>
                <a:cs typeface="+mn-ea"/>
                <a:sym typeface="+mn-lt"/>
              </a:rPr>
              <a:t>使用</a:t>
            </a:r>
            <a:r>
              <a:rPr lang="en-US" altLang="zh-CN" sz="2000" dirty="0">
                <a:latin typeface="+mn-ea"/>
                <a:cs typeface="+mn-ea"/>
                <a:sym typeface="+mn-lt"/>
              </a:rPr>
              <a:t>Echarts.js</a:t>
            </a:r>
            <a:r>
              <a:rPr lang="zh-CN" altLang="en-US" sz="2000" dirty="0">
                <a:latin typeface="+mn-ea"/>
                <a:cs typeface="+mn-ea"/>
                <a:sym typeface="+mn-lt"/>
              </a:rPr>
              <a:t>生成</a:t>
            </a:r>
            <a:r>
              <a:rPr lang="en-US" altLang="zh-CN" sz="2000" dirty="0">
                <a:latin typeface="+mn-ea"/>
                <a:cs typeface="+mn-ea"/>
                <a:sym typeface="+mn-lt"/>
              </a:rPr>
              <a:t>GitHub</a:t>
            </a:r>
            <a:r>
              <a:rPr lang="zh-CN" altLang="en-US" sz="2000" dirty="0">
                <a:latin typeface="+mn-ea"/>
                <a:cs typeface="+mn-ea"/>
                <a:sym typeface="+mn-lt"/>
              </a:rPr>
              <a:t>标志形状的词云，并集成进</a:t>
            </a:r>
            <a:r>
              <a:rPr lang="en-US" altLang="zh-CN" sz="2000" dirty="0">
                <a:latin typeface="+mn-ea"/>
                <a:cs typeface="+mn-ea"/>
                <a:sym typeface="+mn-lt"/>
              </a:rPr>
              <a:t>DataEase</a:t>
            </a:r>
            <a:r>
              <a:rPr lang="zh-CN" altLang="en-US" sz="2000" dirty="0">
                <a:latin typeface="+mn-ea"/>
                <a:cs typeface="+mn-ea"/>
                <a:sym typeface="+mn-lt"/>
              </a:rPr>
              <a:t>进行展示。在交互功能方面，选取</a:t>
            </a:r>
            <a:r>
              <a:rPr lang="en-US" altLang="zh-CN" sz="2000" dirty="0">
                <a:latin typeface="+mn-ea"/>
                <a:cs typeface="+mn-ea"/>
                <a:sym typeface="+mn-lt"/>
              </a:rPr>
              <a:t>python</a:t>
            </a:r>
            <a:r>
              <a:rPr lang="zh-CN" altLang="en-US" sz="2000" dirty="0">
                <a:latin typeface="+mn-ea"/>
                <a:cs typeface="+mn-ea"/>
                <a:sym typeface="+mn-lt"/>
              </a:rPr>
              <a:t>环境的</a:t>
            </a:r>
            <a:r>
              <a:rPr lang="en-US" altLang="zh-CN" sz="2000" dirty="0" err="1">
                <a:latin typeface="+mn-ea"/>
                <a:cs typeface="+mn-ea"/>
                <a:sym typeface="+mn-lt"/>
              </a:rPr>
              <a:t>pyecharts</a:t>
            </a:r>
            <a:r>
              <a:rPr lang="zh-CN" altLang="en-US" sz="2000" dirty="0">
                <a:latin typeface="+mn-ea"/>
                <a:cs typeface="+mn-ea"/>
                <a:sym typeface="+mn-lt"/>
              </a:rPr>
              <a:t>与</a:t>
            </a:r>
            <a:r>
              <a:rPr lang="en-US" altLang="zh-CN" sz="2000" dirty="0">
                <a:latin typeface="+mn-ea"/>
                <a:cs typeface="+mn-ea"/>
                <a:sym typeface="+mn-lt"/>
              </a:rPr>
              <a:t>Echarts.js</a:t>
            </a:r>
            <a:r>
              <a:rPr lang="zh-CN" altLang="en-US" sz="2000" dirty="0">
                <a:latin typeface="+mn-ea"/>
                <a:cs typeface="+mn-ea"/>
                <a:sym typeface="+mn-lt"/>
              </a:rPr>
              <a:t>中的</a:t>
            </a:r>
            <a:r>
              <a:rPr lang="en-US" altLang="zh-CN" sz="2000" dirty="0" err="1">
                <a:latin typeface="+mn-ea"/>
                <a:cs typeface="+mn-ea"/>
                <a:sym typeface="+mn-lt"/>
              </a:rPr>
              <a:t>tooltip.formatter</a:t>
            </a:r>
            <a:r>
              <a:rPr lang="zh-CN" altLang="en-US" sz="2000" dirty="0">
                <a:latin typeface="+mn-ea"/>
                <a:cs typeface="+mn-ea"/>
                <a:sym typeface="+mn-lt"/>
              </a:rPr>
              <a:t>动态展示所需数据的悬浮信息。</a:t>
            </a:r>
          </a:p>
        </p:txBody>
      </p:sp>
    </p:spTree>
  </p:cSld>
  <p:clrMapOvr>
    <a:masterClrMapping/>
  </p:clrMapOvr>
  <p:transition spd="slow">
    <p:check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tretch>
            <a:fillRect/>
          </a:stretch>
        </p:blipFill>
        <p:spPr>
          <a:xfrm>
            <a:off x="0" y="0"/>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7"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8" name="文本框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文本框 1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784686" y="2108948"/>
            <a:ext cx="462262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FOUR</a:t>
            </a:r>
            <a:endParaRPr lang="zh-CN" altLang="en-US" sz="6000" b="1" dirty="0">
              <a:latin typeface="Times New Roman" panose="02020603050405020304" pitchFamily="18" charset="0"/>
              <a:cs typeface="Times New Roman" panose="02020603050405020304" pitchFamily="18" charset="0"/>
            </a:endParaRPr>
          </a:p>
        </p:txBody>
      </p:sp>
      <p:sp>
        <p:nvSpPr>
          <p:cNvPr id="12" name="文本框 1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529338" y="3432629"/>
            <a:ext cx="7133317"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项目意义与实际应用</a:t>
            </a:r>
          </a:p>
        </p:txBody>
      </p:sp>
      <p:sp>
        <p:nvSpPr>
          <p:cNvPr id="13" name="流程图: 决策 12"/>
          <p:cNvSpPr/>
          <p:nvPr/>
        </p:nvSpPr>
        <p:spPr>
          <a:xfrm>
            <a:off x="5807195" y="1524173"/>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
        <p:nvSpPr>
          <p:cNvPr id="14"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2140562" y="4533859"/>
            <a:ext cx="8194083"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Project Significance and Practical Application</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pacit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5C33E6">
                  <a:alpha val="70000"/>
                </a:srgbClr>
              </a:gs>
              <a:gs pos="100000">
                <a:srgbClr val="C32B48">
                  <a:alpha val="7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8"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19" name="文本框 1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22"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983125"/>
            <a:ext cx="574516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全球开源项目多维度健康评估可视化</a:t>
            </a:r>
            <a:endParaRPr lang="zh-CN" altLang="zh-CN" sz="2800" dirty="0">
              <a:solidFill>
                <a:srgbClr val="F6F9FF"/>
              </a:solidFill>
              <a:latin typeface="+mn-ea"/>
              <a:cs typeface="+mn-ea"/>
              <a:sym typeface="+mn-lt"/>
            </a:endParaRPr>
          </a:p>
        </p:txBody>
      </p:sp>
      <p:sp>
        <p:nvSpPr>
          <p:cNvPr id="23"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1616033"/>
            <a:ext cx="11537687" cy="4986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通过开源项目健康度可视化大屏，全球开发者能够直观地看到各个地区、国家的开源项目分布，并从宏观和微观层面快速、清晰地了解开源项目的整体情况。</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推动全球地区协作</a:t>
            </a:r>
            <a:endParaRPr lang="en-US" altLang="zh-CN" b="1" dirty="0">
              <a:latin typeface="+mn-ea"/>
            </a:endParaRPr>
          </a:p>
          <a:p>
            <a:pPr indent="457200">
              <a:lnSpc>
                <a:spcPct val="150000"/>
              </a:lnSpc>
            </a:pPr>
            <a:r>
              <a:rPr lang="zh-CN" altLang="en-US" dirty="0">
                <a:latin typeface="+mn-ea"/>
              </a:rPr>
              <a:t>对项目健康度的评估，能够推动全球开源生态的健康竞争与协作，推动全球范围内技术合作和资源共享。对于国家或地区的技术发展政策制定者，也可以借此了解本地开源生态的优势与不足，制定更具针对性的支持政策。</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提高项目管理与决策的科学性</a:t>
            </a:r>
            <a:endParaRPr lang="en-US" altLang="zh-CN" b="1" dirty="0">
              <a:latin typeface="+mn-ea"/>
            </a:endParaRPr>
          </a:p>
          <a:p>
            <a:pPr indent="457200">
              <a:lnSpc>
                <a:spcPct val="150000"/>
              </a:lnSpc>
            </a:pPr>
            <a:r>
              <a:rPr lang="zh-CN" altLang="en-US" dirty="0">
                <a:latin typeface="+mn-ea"/>
              </a:rPr>
              <a:t>项目健康度的评估为项目维护者提供了具体的改进方向。对于企业和开发团队而言，代码质量、活跃度等指标帮助项目负责人清晰地看到需要加强的方面，同时为项目决策提供量化的依据，从而减少管理决策的不确定性，提高资源分配的效率。</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推动技术创新与社区协作创新</a:t>
            </a:r>
            <a:endParaRPr lang="en-US" altLang="zh-CN" b="1" dirty="0">
              <a:latin typeface="+mn-ea"/>
            </a:endParaRPr>
          </a:p>
          <a:p>
            <a:pPr indent="457200">
              <a:lnSpc>
                <a:spcPct val="150000"/>
              </a:lnSpc>
            </a:pPr>
            <a:r>
              <a:rPr lang="zh-CN" altLang="en-US" dirty="0">
                <a:latin typeface="+mn-ea"/>
              </a:rPr>
              <a:t>项目健康度更是一个促进创新的动力源泉。通过对代码质量等指标的综合分析，开发者可以根据健康度报告调整、创新开发策略。同时也促进了跨国、跨领域的合作，使得全球开发者可以共同推动技术创新。</a:t>
            </a:r>
          </a:p>
        </p:txBody>
      </p:sp>
    </p:spTree>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 name="Opacity Layer"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C32B48">
                  <a:alpha val="0"/>
                </a:srgbClr>
              </a:gs>
              <a:gs pos="100000">
                <a:srgbClr val="D91084">
                  <a:alpha val="4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7822" y="1192071"/>
            <a:ext cx="3231654"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正向激励与双向对比</a:t>
            </a:r>
            <a:endParaRPr lang="zh-CN" altLang="zh-CN" sz="2800" b="1" dirty="0">
              <a:solidFill>
                <a:srgbClr val="F6F9FF"/>
              </a:solidFill>
              <a:latin typeface="+mn-ea"/>
              <a:cs typeface="+mn-ea"/>
              <a:sym typeface="+mn-lt"/>
            </a:endParaRPr>
          </a:p>
        </p:txBody>
      </p:sp>
      <p:sp>
        <p:nvSpPr>
          <p:cNvPr id="7"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7822" y="1892446"/>
            <a:ext cx="8562978" cy="4154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通过对开源项目健康度的监控，以表格形式对优质项目突出展示，为优秀项目提供了一种正向激励机制。当某个项目被检测出健康度较高时，能够吸引更多优秀开发者参与项目后续开发、完善等工作，提高优秀贡献者的数量与质量。这种正向循环有助于优秀项目不断发展壮大，同时也有助于提升整个开源社区生态的活跃度，汇聚更多的智慧和力量来共同推动开源技术的进步，推动整个开源生态良性发展。</a:t>
            </a:r>
            <a:endParaRPr lang="en-US" altLang="zh-CN" dirty="0">
              <a:latin typeface="+mn-ea"/>
            </a:endParaRPr>
          </a:p>
          <a:p>
            <a:pPr indent="457200">
              <a:lnSpc>
                <a:spcPct val="150000"/>
              </a:lnSpc>
            </a:pPr>
            <a:r>
              <a:rPr lang="zh-CN" altLang="en-US" dirty="0">
                <a:latin typeface="+mn-ea"/>
              </a:rPr>
              <a:t>按健康度评分对开源项目进行降序展示，方便快速对比多个项目的整体健康状况，了解当前全球开源项目健康度断层情况等信息；将中国与世界这两个维度对比，了解当前中国在开源方面的不足与劣势，</a:t>
            </a:r>
            <a:r>
              <a:rPr lang="zh-CN" altLang="en-US" dirty="0">
                <a:latin typeface="+mn-ea"/>
                <a:sym typeface="+mn-ea"/>
              </a:rPr>
              <a:t>推动后续开源项目的改进，提高国内开源项目的竞争力和质量。</a:t>
            </a:r>
            <a:r>
              <a:rPr lang="zh-CN" altLang="en-US" dirty="0">
                <a:latin typeface="+mn-ea"/>
              </a:rPr>
              <a:t>健康度较高的项目通常代表着良好的管理、稳定的开发周期以及活跃的社区氛围。</a:t>
            </a:r>
          </a:p>
        </p:txBody>
      </p:sp>
      <p:grpSp>
        <p:nvGrpSpPr>
          <p:cNvPr id="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2102413"/>
            <a:ext cx="1281860" cy="3080018"/>
            <a:chOff x="0" y="0"/>
            <a:chExt cx="1905000" cy="4577282"/>
          </a:xfrm>
        </p:grpSpPr>
        <p:sp>
          <p:nvSpPr>
            <p:cNvPr id="9" name="Rounded Rectangle"/>
            <p:cNvSpPr/>
            <p:nvPr/>
          </p:nvSpPr>
          <p:spPr>
            <a:xfrm>
              <a:off x="0" y="0"/>
              <a:ext cx="1905000" cy="1905000"/>
            </a:xfrm>
            <a:prstGeom prst="roundRect">
              <a:avLst>
                <a:gd name="adj" fmla="val 6667"/>
              </a:avLst>
            </a:prstGeom>
            <a:noFill/>
            <a:ln w="25400" cap="flat">
              <a:solidFill>
                <a:srgbClr val="1AAEC7"/>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nvGrpSpPr>
            <p:cNvPr id="10" name="Group"/>
            <p:cNvGrpSpPr/>
            <p:nvPr/>
          </p:nvGrpSpPr>
          <p:grpSpPr>
            <a:xfrm>
              <a:off x="117523" y="1073150"/>
              <a:ext cx="1669964" cy="3504132"/>
              <a:chOff x="-299037" y="749300"/>
              <a:chExt cx="1669963" cy="3504132"/>
            </a:xfrm>
          </p:grpSpPr>
          <p:sp>
            <p:nvSpPr>
              <p:cNvPr id="11" name="Shape"/>
              <p:cNvSpPr/>
              <p:nvPr/>
            </p:nvSpPr>
            <p:spPr>
              <a:xfrm>
                <a:off x="276906" y="3694633"/>
                <a:ext cx="558799" cy="558799"/>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2" name="Target"/>
              <p:cNvSpPr txBox="1">
                <a:spLocks noChangeArrowheads="1"/>
              </p:cNvSpPr>
              <p:nvPr/>
            </p:nvSpPr>
            <p:spPr bwMode="auto">
              <a:xfrm>
                <a:off x="-299037" y="749300"/>
                <a:ext cx="1669963"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latin typeface="+mn-ea"/>
                    <a:cs typeface="+mn-ea"/>
                    <a:sym typeface="+mn-lt"/>
                  </a:rPr>
                  <a:t>激励</a:t>
                </a:r>
                <a:r>
                  <a:rPr lang="en-US" altLang="zh-CN" b="1" dirty="0">
                    <a:solidFill>
                      <a:srgbClr val="F6F9FF"/>
                    </a:solidFill>
                    <a:latin typeface="+mn-ea"/>
                    <a:cs typeface="+mn-ea"/>
                    <a:sym typeface="+mn-lt"/>
                  </a:rPr>
                  <a:t>&amp;</a:t>
                </a:r>
                <a:r>
                  <a:rPr lang="zh-CN" altLang="en-US" b="1" dirty="0">
                    <a:solidFill>
                      <a:srgbClr val="F6F9FF"/>
                    </a:solidFill>
                    <a:latin typeface="+mn-ea"/>
                    <a:cs typeface="+mn-ea"/>
                    <a:sym typeface="+mn-lt"/>
                  </a:rPr>
                  <a:t>对比</a:t>
                </a:r>
                <a:endParaRPr lang="zh-CN" altLang="zh-CN" b="1" dirty="0">
                  <a:solidFill>
                    <a:srgbClr val="F6F9FF"/>
                  </a:solidFill>
                  <a:latin typeface="+mn-ea"/>
                  <a:cs typeface="+mn-ea"/>
                  <a:sym typeface="+mn-lt"/>
                </a:endParaRPr>
              </a:p>
            </p:txBody>
          </p:sp>
        </p:grpSp>
      </p:grpSp>
      <p:grpSp>
        <p:nvGrpSpPr>
          <p:cNvPr id="13"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3335901"/>
            <a:ext cx="1281860" cy="1281860"/>
            <a:chOff x="0" y="0"/>
            <a:chExt cx="1905000" cy="1905000"/>
          </a:xfrm>
        </p:grpSpPr>
        <p:sp>
          <p:nvSpPr>
            <p:cNvPr id="17" name="Option"/>
            <p:cNvSpPr txBox="1">
              <a:spLocks noChangeArrowheads="1"/>
            </p:cNvSpPr>
            <p:nvPr/>
          </p:nvSpPr>
          <p:spPr bwMode="auto">
            <a:xfrm>
              <a:off x="609457" y="1073148"/>
              <a:ext cx="686092"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预警</a:t>
              </a:r>
              <a:endParaRPr lang="zh-CN" altLang="zh-CN" b="1" dirty="0">
                <a:solidFill>
                  <a:srgbClr val="F6F9FF"/>
                </a:solidFill>
                <a:cs typeface="+mn-ea"/>
                <a:sym typeface="+mn-lt"/>
              </a:endParaRPr>
            </a:p>
          </p:txBody>
        </p:sp>
        <p:sp>
          <p:nvSpPr>
            <p:cNvPr id="15"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1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868926"/>
            <a:ext cx="1281860" cy="1281860"/>
            <a:chOff x="0" y="0"/>
            <a:chExt cx="1905000" cy="1905000"/>
          </a:xfrm>
        </p:grpSpPr>
        <p:sp>
          <p:nvSpPr>
            <p:cNvPr id="22" name="Layers"/>
            <p:cNvSpPr txBox="1">
              <a:spLocks noChangeArrowheads="1"/>
            </p:cNvSpPr>
            <p:nvPr/>
          </p:nvSpPr>
          <p:spPr bwMode="auto">
            <a:xfrm>
              <a:off x="437936" y="1073149"/>
              <a:ext cx="1029135"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可视化</a:t>
              </a:r>
              <a:endParaRPr lang="zh-CN" altLang="zh-CN" b="1" dirty="0">
                <a:solidFill>
                  <a:srgbClr val="F6F9FF"/>
                </a:solidFill>
                <a:cs typeface="+mn-ea"/>
                <a:sym typeface="+mn-lt"/>
              </a:endParaRPr>
            </a:p>
          </p:txBody>
        </p:sp>
        <p:sp>
          <p:nvSpPr>
            <p:cNvPr id="20"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24"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6247" y="2382287"/>
            <a:ext cx="1281860" cy="3468961"/>
            <a:chOff x="0" y="-3250298"/>
            <a:chExt cx="1905000" cy="5155298"/>
          </a:xfrm>
        </p:grpSpPr>
        <p:grpSp>
          <p:nvGrpSpPr>
            <p:cNvPr id="25" name="Group"/>
            <p:cNvGrpSpPr/>
            <p:nvPr/>
          </p:nvGrpSpPr>
          <p:grpSpPr>
            <a:xfrm>
              <a:off x="609457" y="-3250298"/>
              <a:ext cx="686091" cy="4735101"/>
              <a:chOff x="185886" y="-3574148"/>
              <a:chExt cx="686090" cy="4735101"/>
            </a:xfrm>
          </p:grpSpPr>
          <p:sp>
            <p:nvSpPr>
              <p:cNvPr id="27" name="Shape"/>
              <p:cNvSpPr/>
              <p:nvPr/>
            </p:nvSpPr>
            <p:spPr>
              <a:xfrm>
                <a:off x="262347" y="-3574148"/>
                <a:ext cx="558798" cy="558800"/>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28" name="Layers"/>
              <p:cNvSpPr txBox="1">
                <a:spLocks noChangeArrowheads="1"/>
              </p:cNvSpPr>
              <p:nvPr/>
            </p:nvSpPr>
            <p:spPr bwMode="auto">
              <a:xfrm>
                <a:off x="185886" y="749299"/>
                <a:ext cx="686090"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趋势</a:t>
                </a:r>
                <a:endParaRPr lang="zh-CN" altLang="zh-CN" b="1" dirty="0">
                  <a:solidFill>
                    <a:srgbClr val="F6F9FF"/>
                  </a:solidFill>
                  <a:cs typeface="+mn-ea"/>
                  <a:sym typeface="+mn-lt"/>
                </a:endParaRPr>
              </a:p>
            </p:txBody>
          </p:sp>
        </p:grpSp>
        <p:sp>
          <p:nvSpPr>
            <p:cNvPr id="26"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sp>
        <p:nvSpPr>
          <p:cNvPr id="35" name="Shape"/>
          <p:cNvSpPr/>
          <p:nvPr/>
        </p:nvSpPr>
        <p:spPr>
          <a:xfrm>
            <a:off x="10377077" y="1111261"/>
            <a:ext cx="430042" cy="402513"/>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36" name="Layers"/>
          <p:cNvSpPr txBox="1">
            <a:spLocks noChangeArrowheads="1"/>
          </p:cNvSpPr>
          <p:nvPr/>
        </p:nvSpPr>
        <p:spPr bwMode="auto">
          <a:xfrm>
            <a:off x="9508467" y="6361775"/>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37" name="Layers"/>
          <p:cNvSpPr txBox="1">
            <a:spLocks noChangeArrowheads="1"/>
          </p:cNvSpPr>
          <p:nvPr/>
        </p:nvSpPr>
        <p:spPr bwMode="auto">
          <a:xfrm>
            <a:off x="11428148" y="626309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38" name="Layers"/>
          <p:cNvSpPr txBox="1">
            <a:spLocks noChangeArrowheads="1"/>
          </p:cNvSpPr>
          <p:nvPr/>
        </p:nvSpPr>
        <p:spPr bwMode="auto">
          <a:xfrm>
            <a:off x="11335204" y="37308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39" name="Layers"/>
          <p:cNvSpPr txBox="1">
            <a:spLocks noChangeArrowheads="1"/>
          </p:cNvSpPr>
          <p:nvPr/>
        </p:nvSpPr>
        <p:spPr bwMode="auto">
          <a:xfrm>
            <a:off x="9288335" y="266401"/>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40"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0417796" y="3566986"/>
            <a:ext cx="355600" cy="430887"/>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7"/>
                  <a:pt x="6746" y="15709"/>
                  <a:pt x="10800" y="15709"/>
                </a:cubicBezTo>
                <a:cubicBezTo>
                  <a:pt x="14856" y="15709"/>
                  <a:pt x="18345" y="14966"/>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39"/>
                  <a:pt x="6000" y="6873"/>
                </a:cubicBezTo>
                <a:cubicBezTo>
                  <a:pt x="6000" y="5232"/>
                  <a:pt x="7237"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39"/>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6"/>
                  <a:pt x="11462" y="2945"/>
                  <a:pt x="10800" y="2945"/>
                </a:cubicBezTo>
                <a:cubicBezTo>
                  <a:pt x="10138" y="2945"/>
                  <a:pt x="9600" y="2506"/>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rgbClr val="F6F9FF"/>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1" name="Shape"/>
          <p:cNvSpPr/>
          <p:nvPr/>
        </p:nvSpPr>
        <p:spPr>
          <a:xfrm rot="5980169">
            <a:off x="9501782" y="67291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2" name="Shape"/>
          <p:cNvSpPr/>
          <p:nvPr/>
        </p:nvSpPr>
        <p:spPr>
          <a:xfrm rot="5162457" flipV="1">
            <a:off x="11301430" y="696257"/>
            <a:ext cx="358335" cy="33282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3" name="Shape"/>
          <p:cNvSpPr/>
          <p:nvPr/>
        </p:nvSpPr>
        <p:spPr>
          <a:xfrm rot="9986066">
            <a:off x="9635044" y="595146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5" name="Shape"/>
          <p:cNvSpPr/>
          <p:nvPr/>
        </p:nvSpPr>
        <p:spPr>
          <a:xfrm rot="21444496" flipV="1">
            <a:off x="11313537" y="5648114"/>
            <a:ext cx="571951" cy="51371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Tree>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pacit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5C33E6">
                  <a:alpha val="70000"/>
                </a:srgbClr>
              </a:gs>
              <a:gs pos="100000">
                <a:srgbClr val="C32B48">
                  <a:alpha val="7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5"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269784"/>
            <a:ext cx="5515934"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预警机制保障开源社区可持续发展</a:t>
            </a:r>
            <a:endParaRPr lang="zh-CN" altLang="zh-CN" sz="2800" b="1" dirty="0">
              <a:solidFill>
                <a:srgbClr val="F6F9FF"/>
              </a:solidFill>
              <a:latin typeface="+mn-ea"/>
              <a:cs typeface="+mn-ea"/>
              <a:sym typeface="+mn-lt"/>
            </a:endParaRPr>
          </a:p>
        </p:txBody>
      </p:sp>
      <p:sp>
        <p:nvSpPr>
          <p:cNvPr id="6"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2395255"/>
            <a:ext cx="11167594" cy="3323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随着开源技术发展，越来越多的开发者和企业开始参与开源项目，这种参与不仅推动了技术创新，但也造成了开源项目的质量、活跃度和稳定性参差不齐的问题。而开源项目的健康状况直接关乎开源社区能否持续良好地发展以及能否不断推动技术创新。</a:t>
            </a:r>
          </a:p>
          <a:p>
            <a:pPr indent="457200">
              <a:lnSpc>
                <a:spcPct val="150000"/>
              </a:lnSpc>
            </a:pPr>
            <a:r>
              <a:rPr lang="zh-CN" altLang="en-US" dirty="0">
                <a:latin typeface="+mn-ea"/>
                <a:sym typeface="+mn-ea"/>
              </a:rPr>
              <a:t>实时监测开源项目的健康度变化，根据不同维度，及时监测到风险项目，为开发者和项目管理者提供有力的反馈，帮助他们在问题恶化前采取干预措施。这种高效、动态的监控与预警机制有助于降低项目失败的风险，并在社区中形成一种积极主动的文化，鼓励早期解决潜在问题，采取针对性的解决措施来改善项目健康度，提升整体项目质量。同时也促进了开源社区生态的可持续发展。</a:t>
            </a:r>
            <a:endParaRPr lang="zh-CN" altLang="en-US" dirty="0">
              <a:latin typeface="+mn-ea"/>
            </a:endParaRPr>
          </a:p>
          <a:p>
            <a:pPr indent="457200">
              <a:lnSpc>
                <a:spcPct val="150000"/>
              </a:lnSpc>
            </a:pPr>
            <a:endParaRPr lang="zh-CN" altLang="en-US" dirty="0">
              <a:latin typeface="+mn-ea"/>
            </a:endParaRPr>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20000"/>
                    </a14:imgEffect>
                  </a14:imgLayer>
                </a14:imgProps>
              </a:ext>
            </a:extLst>
          </a:blip>
          <a:srcRect l="1787" r="1787"/>
          <a:stretch>
            <a:fillRect/>
          </a:stretch>
        </p:blipFill>
        <p:spPr>
          <a:xfrm>
            <a:off x="-3146" y="-2954"/>
            <a:ext cx="12192000" cy="6858000"/>
          </a:xfrm>
          <a:prstGeom prst="rect">
            <a:avLst/>
          </a:prstGeom>
        </p:spPr>
      </p:pic>
      <p:pic>
        <p:nvPicPr>
          <p:cNvPr id="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5"/>
          <a:srcRect l="-33332" r="-39266"/>
          <a:stretch>
            <a:fillRect/>
          </a:stretch>
        </p:blipFill>
        <p:spPr>
          <a:xfrm>
            <a:off x="4155250" y="636919"/>
            <a:ext cx="3834296" cy="2156792"/>
          </a:xfrm>
        </p:spPr>
      </p:pic>
      <p:sp>
        <p:nvSpPr>
          <p:cNvPr id="21" name="文本框 2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651334" y="1253650"/>
            <a:ext cx="460902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6000" b="1" dirty="0">
                <a:latin typeface="Times New Roman" panose="02020603050405020304" pitchFamily="18" charset="0"/>
                <a:cs typeface="Times New Roman" panose="02020603050405020304" pitchFamily="18" charset="0"/>
              </a:rPr>
              <a:t>CONTENTS</a:t>
            </a:r>
            <a:endParaRPr lang="zh-CN" altLang="en-US" sz="6000" b="1" dirty="0">
              <a:latin typeface="Times New Roman" panose="02020603050405020304" pitchFamily="18" charset="0"/>
              <a:cs typeface="Times New Roman" panose="02020603050405020304" pitchFamily="18" charset="0"/>
            </a:endParaRPr>
          </a:p>
        </p:txBody>
      </p:sp>
      <p:sp>
        <p:nvSpPr>
          <p:cNvPr id="31" name="矩形 3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544193" y="4763795"/>
            <a:ext cx="1846633" cy="830997"/>
          </a:xfrm>
          <a:prstGeom prst="rect">
            <a:avLst/>
          </a:prstGeom>
        </p:spPr>
        <p:txBody>
          <a:bodyPr wrap="square">
            <a:spAutoFit/>
          </a:bodyPr>
          <a:lstStyle/>
          <a:p>
            <a:r>
              <a:rPr lang="zh-CN" altLang="en-US" sz="2400" b="1" dirty="0"/>
              <a:t>项目缘起与开发背景</a:t>
            </a:r>
          </a:p>
        </p:txBody>
      </p:sp>
      <p:grpSp>
        <p:nvGrpSpPr>
          <p:cNvPr id="45" name="组合 4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513872" y="3653138"/>
            <a:ext cx="2135988" cy="1123446"/>
            <a:chOff x="842824" y="2333247"/>
            <a:chExt cx="2135988" cy="1123446"/>
          </a:xfrm>
        </p:grpSpPr>
        <p:sp>
          <p:nvSpPr>
            <p:cNvPr id="30" name="文本框 29"/>
            <p:cNvSpPr txBox="1"/>
            <p:nvPr/>
          </p:nvSpPr>
          <p:spPr>
            <a:xfrm>
              <a:off x="842824" y="2933473"/>
              <a:ext cx="2135988" cy="523220"/>
            </a:xfrm>
            <a:prstGeom prst="rect">
              <a:avLst/>
            </a:prstGeom>
            <a:noFill/>
          </p:spPr>
          <p:txBody>
            <a:bodyPr wrap="square" rtlCol="0">
              <a:spAutoFit/>
            </a:bodyPr>
            <a:lstStyle/>
            <a:p>
              <a:r>
                <a:rPr lang="en-US" altLang="zh-CN" sz="2800" b="1" dirty="0">
                  <a:latin typeface="Times New Roman" panose="02020603050405020304" pitchFamily="18" charset="0"/>
                  <a:cs typeface="Times New Roman" panose="02020603050405020304" pitchFamily="18" charset="0"/>
                </a:rPr>
                <a:t>PART ONE</a:t>
              </a:r>
              <a:endParaRPr lang="zh-CN" altLang="en-US" sz="2800" b="1" dirty="0">
                <a:latin typeface="Times New Roman" panose="02020603050405020304" pitchFamily="18" charset="0"/>
                <a:cs typeface="Times New Roman" panose="02020603050405020304" pitchFamily="18" charset="0"/>
              </a:endParaRPr>
            </a:p>
          </p:txBody>
        </p:sp>
        <p:pic>
          <p:nvPicPr>
            <p:cNvPr id="38" name="图片 37"/>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Effect>
                        <a14:brightnessContrast bright="40000" contrast="40000"/>
                      </a14:imgEffect>
                    </a14:imgLayer>
                  </a14:imgProps>
                </a:ext>
              </a:extLst>
            </a:blip>
            <a:stretch>
              <a:fillRect/>
            </a:stretch>
          </p:blipFill>
          <p:spPr>
            <a:xfrm>
              <a:off x="911587" y="2333247"/>
              <a:ext cx="641236" cy="641236"/>
            </a:xfrm>
            <a:prstGeom prst="rect">
              <a:avLst/>
            </a:prstGeom>
          </p:spPr>
        </p:pic>
      </p:grpSp>
      <p:sp>
        <p:nvSpPr>
          <p:cNvPr id="4"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5"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408629" y="3525917"/>
            <a:ext cx="2346473" cy="2171104"/>
          </a:xfrm>
          <a:prstGeom prst="roundRect">
            <a:avLst>
              <a:gd name="adj" fmla="val 6174"/>
            </a:avLst>
          </a:prstGeom>
          <a:ln w="25400">
            <a:solidFill>
              <a:srgbClr val="80EBA0"/>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4" name="矩形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567526" y="4763795"/>
            <a:ext cx="1846633" cy="830997"/>
          </a:xfrm>
          <a:prstGeom prst="rect">
            <a:avLst/>
          </a:prstGeom>
        </p:spPr>
        <p:txBody>
          <a:bodyPr wrap="square">
            <a:spAutoFit/>
          </a:bodyPr>
          <a:lstStyle/>
          <a:p>
            <a:r>
              <a:rPr lang="zh-CN" altLang="en-US" sz="2400" b="1" dirty="0"/>
              <a:t>项目意义与实际应用</a:t>
            </a:r>
          </a:p>
        </p:txBody>
      </p:sp>
      <p:sp>
        <p:nvSpPr>
          <p:cNvPr id="16" name="文本框 15"/>
          <p:cNvSpPr txBox="1"/>
          <p:nvPr/>
        </p:nvSpPr>
        <p:spPr>
          <a:xfrm>
            <a:off x="9537205" y="4253364"/>
            <a:ext cx="2572718" cy="523220"/>
          </a:xfrm>
          <a:prstGeom prst="rect">
            <a:avLst/>
          </a:prstGeom>
          <a:noFill/>
        </p:spPr>
        <p:txBody>
          <a:bodyPr wrap="square" rtlCol="0">
            <a:spAutoFit/>
          </a:bodyPr>
          <a:lstStyle/>
          <a:p>
            <a:r>
              <a:rPr lang="en-US" altLang="zh-CN" sz="2800" b="1" dirty="0">
                <a:latin typeface="Times New Roman" panose="02020603050405020304" pitchFamily="18" charset="0"/>
                <a:cs typeface="Times New Roman" panose="02020603050405020304" pitchFamily="18" charset="0"/>
              </a:rPr>
              <a:t>PART FOUR</a:t>
            </a:r>
            <a:endParaRPr lang="zh-CN" altLang="en-US" sz="2800" b="1" dirty="0">
              <a:latin typeface="Times New Roman" panose="02020603050405020304" pitchFamily="18" charset="0"/>
              <a:cs typeface="Times New Roman" panose="02020603050405020304" pitchFamily="18" charset="0"/>
            </a:endParaRPr>
          </a:p>
        </p:txBody>
      </p:sp>
      <p:sp>
        <p:nvSpPr>
          <p:cNvPr id="18"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431962" y="3525917"/>
            <a:ext cx="2346473" cy="2171104"/>
          </a:xfrm>
          <a:prstGeom prst="roundRect">
            <a:avLst>
              <a:gd name="adj" fmla="val 6174"/>
            </a:avLst>
          </a:prstGeom>
          <a:ln w="25400">
            <a:solidFill>
              <a:srgbClr val="81CAEB"/>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9" name="矩形 1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6378807" y="4822910"/>
            <a:ext cx="2346473" cy="830997"/>
          </a:xfrm>
          <a:prstGeom prst="rect">
            <a:avLst/>
          </a:prstGeom>
        </p:spPr>
        <p:txBody>
          <a:bodyPr wrap="square">
            <a:spAutoFit/>
          </a:bodyPr>
          <a:lstStyle/>
          <a:p>
            <a:r>
              <a:rPr lang="zh-CN" altLang="en-US" sz="2400" b="1" dirty="0"/>
              <a:t>技术点</a:t>
            </a:r>
            <a:endParaRPr lang="en-US" altLang="zh-CN" sz="2400" b="1" dirty="0"/>
          </a:p>
          <a:p>
            <a:r>
              <a:rPr lang="zh-CN" altLang="en-US" sz="2400" b="1" dirty="0"/>
              <a:t>实现方案</a:t>
            </a:r>
          </a:p>
        </p:txBody>
      </p:sp>
      <p:sp>
        <p:nvSpPr>
          <p:cNvPr id="33" name="文本框 32"/>
          <p:cNvSpPr txBox="1"/>
          <p:nvPr/>
        </p:nvSpPr>
        <p:spPr>
          <a:xfrm>
            <a:off x="6376476" y="4312479"/>
            <a:ext cx="2536901" cy="523220"/>
          </a:xfrm>
          <a:prstGeom prst="rect">
            <a:avLst/>
          </a:prstGeom>
          <a:noFill/>
        </p:spPr>
        <p:txBody>
          <a:bodyPr wrap="square" rtlCol="0">
            <a:spAutoFit/>
          </a:bodyPr>
          <a:lstStyle/>
          <a:p>
            <a:r>
              <a:rPr lang="en-US" altLang="zh-CN" sz="2800" b="1" dirty="0">
                <a:latin typeface="Times New Roman" panose="02020603050405020304" pitchFamily="18" charset="0"/>
                <a:cs typeface="Times New Roman" panose="02020603050405020304" pitchFamily="18" charset="0"/>
              </a:rPr>
              <a:t>PART THREE</a:t>
            </a:r>
            <a:endParaRPr lang="zh-CN" altLang="en-US" sz="2800" b="1" dirty="0">
              <a:latin typeface="Times New Roman" panose="02020603050405020304" pitchFamily="18" charset="0"/>
              <a:cs typeface="Times New Roman" panose="02020603050405020304" pitchFamily="18" charset="0"/>
            </a:endParaRPr>
          </a:p>
        </p:txBody>
      </p:sp>
      <p:sp>
        <p:nvSpPr>
          <p:cNvPr id="37"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6381017" y="3525917"/>
            <a:ext cx="2346473" cy="2171104"/>
          </a:xfrm>
          <a:prstGeom prst="roundRect">
            <a:avLst>
              <a:gd name="adj" fmla="val 6174"/>
            </a:avLst>
          </a:prstGeom>
          <a:ln w="25400">
            <a:solidFill>
              <a:schemeClr val="accent6">
                <a:lumMod val="75000"/>
              </a:schemeClr>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49" name="矩形 4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537783" y="4763795"/>
            <a:ext cx="2047770" cy="830997"/>
          </a:xfrm>
          <a:prstGeom prst="rect">
            <a:avLst/>
          </a:prstGeom>
        </p:spPr>
        <p:txBody>
          <a:bodyPr wrap="square">
            <a:spAutoFit/>
          </a:bodyPr>
          <a:lstStyle/>
          <a:p>
            <a:r>
              <a:rPr lang="zh-CN" altLang="en-US" sz="2400" b="1" dirty="0"/>
              <a:t>主要功能创新点</a:t>
            </a:r>
          </a:p>
        </p:txBody>
      </p:sp>
      <p:sp>
        <p:nvSpPr>
          <p:cNvPr id="51" name="文本框 50"/>
          <p:cNvSpPr txBox="1"/>
          <p:nvPr/>
        </p:nvSpPr>
        <p:spPr>
          <a:xfrm>
            <a:off x="3507462" y="4253364"/>
            <a:ext cx="2135988" cy="523220"/>
          </a:xfrm>
          <a:prstGeom prst="rect">
            <a:avLst/>
          </a:prstGeom>
          <a:noFill/>
        </p:spPr>
        <p:txBody>
          <a:bodyPr wrap="square" rtlCol="0">
            <a:spAutoFit/>
          </a:bodyPr>
          <a:lstStyle/>
          <a:p>
            <a:r>
              <a:rPr lang="en-US" altLang="zh-CN" sz="2800" b="1" dirty="0">
                <a:latin typeface="Times New Roman" panose="02020603050405020304" pitchFamily="18" charset="0"/>
                <a:cs typeface="Times New Roman" panose="02020603050405020304" pitchFamily="18" charset="0"/>
              </a:rPr>
              <a:t>PART TWO</a:t>
            </a:r>
            <a:endParaRPr lang="zh-CN" altLang="en-US" sz="2800" b="1" dirty="0">
              <a:latin typeface="Times New Roman" panose="02020603050405020304" pitchFamily="18" charset="0"/>
              <a:cs typeface="Times New Roman" panose="02020603050405020304" pitchFamily="18" charset="0"/>
            </a:endParaRPr>
          </a:p>
        </p:txBody>
      </p:sp>
      <p:sp>
        <p:nvSpPr>
          <p:cNvPr id="53"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402219" y="3525917"/>
            <a:ext cx="2346473" cy="2171104"/>
          </a:xfrm>
          <a:prstGeom prst="roundRect">
            <a:avLst>
              <a:gd name="adj" fmla="val 6174"/>
            </a:avLst>
          </a:prstGeom>
          <a:ln w="25400">
            <a:solidFill>
              <a:schemeClr val="accent4">
                <a:lumMod val="60000"/>
                <a:lumOff val="40000"/>
              </a:schemeClr>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pic>
        <p:nvPicPr>
          <p:cNvPr id="54" name="图片 53"/>
          <p:cNvPicPr>
            <a:picLocks noChangeAspect="1"/>
          </p:cNvPicPr>
          <p:nvPr/>
        </p:nvPicPr>
        <p:blipFill>
          <a:blip r:embed="rId8">
            <a:extLst>
              <a:ext uri="{BEBA8EAE-BF5A-486C-A8C5-ECC9F3942E4B}">
                <a14:imgProps xmlns:a14="http://schemas.microsoft.com/office/drawing/2010/main">
                  <a14:imgLayer r:embed="rId9">
                    <a14:imgEffect>
                      <a14:backgroundRemoval t="10000" b="90000" l="10000" r="90000"/>
                    </a14:imgEffect>
                    <a14:imgEffect>
                      <a14:brightnessContrast bright="40000" contrast="40000"/>
                    </a14:imgEffect>
                  </a14:imgLayer>
                </a14:imgProps>
              </a:ext>
            </a:extLst>
          </a:blip>
          <a:stretch>
            <a:fillRect/>
          </a:stretch>
        </p:blipFill>
        <p:spPr>
          <a:xfrm>
            <a:off x="3537783" y="3653138"/>
            <a:ext cx="639239" cy="639239"/>
          </a:xfrm>
          <a:prstGeom prst="rect">
            <a:avLst/>
          </a:prstGeom>
        </p:spPr>
      </p:pic>
      <p:pic>
        <p:nvPicPr>
          <p:cNvPr id="55" name="图片 54"/>
          <p:cNvPicPr>
            <a:picLocks noChangeAspect="1"/>
          </p:cNvPicPr>
          <p:nvPr/>
        </p:nvPicPr>
        <p:blipFill>
          <a:blip r:embed="rId10">
            <a:extLst>
              <a:ext uri="{BEBA8EAE-BF5A-486C-A8C5-ECC9F3942E4B}">
                <a14:imgProps xmlns:a14="http://schemas.microsoft.com/office/drawing/2010/main">
                  <a14:imgLayer r:embed="rId11">
                    <a14:imgEffect>
                      <a14:brightnessContrast bright="40000" contrast="40000"/>
                    </a14:imgEffect>
                  </a14:imgLayer>
                </a14:imgProps>
              </a:ext>
            </a:extLst>
          </a:blip>
          <a:stretch>
            <a:fillRect/>
          </a:stretch>
        </p:blipFill>
        <p:spPr>
          <a:xfrm>
            <a:off x="6435962" y="3674874"/>
            <a:ext cx="629990" cy="629990"/>
          </a:xfrm>
          <a:prstGeom prst="rect">
            <a:avLst/>
          </a:prstGeom>
        </p:spPr>
      </p:pic>
      <p:pic>
        <p:nvPicPr>
          <p:cNvPr id="56" name="图片 55"/>
          <p:cNvPicPr>
            <a:picLocks noChangeAspect="1"/>
          </p:cNvPicPr>
          <p:nvPr/>
        </p:nvPicPr>
        <p:blipFill>
          <a:blip r:embed="rId12"/>
          <a:stretch>
            <a:fillRect/>
          </a:stretch>
        </p:blipFill>
        <p:spPr>
          <a:xfrm>
            <a:off x="9604096" y="3624773"/>
            <a:ext cx="641628" cy="641628"/>
          </a:xfrm>
          <a:prstGeom prst="rect">
            <a:avLst/>
          </a:prstGeom>
        </p:spPr>
      </p:pic>
      <p:sp>
        <p:nvSpPr>
          <p:cNvPr id="57"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8" name="文本框 5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 name="Opacity Layer"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C32B48">
                  <a:alpha val="0"/>
                </a:srgbClr>
              </a:gs>
              <a:gs pos="100000">
                <a:srgbClr val="D91084">
                  <a:alpha val="4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20"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21215" y="1209000"/>
            <a:ext cx="646330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技术热点洞察助力我国开源项目方向探索</a:t>
            </a:r>
            <a:endParaRPr lang="zh-CN" altLang="zh-CN" sz="2800" dirty="0">
              <a:solidFill>
                <a:srgbClr val="F6F9FF"/>
              </a:solidFill>
              <a:latin typeface="+mn-ea"/>
              <a:cs typeface="+mn-ea"/>
              <a:sym typeface="+mn-lt"/>
            </a:endParaRPr>
          </a:p>
        </p:txBody>
      </p:sp>
      <p:sp>
        <p:nvSpPr>
          <p:cNvPr id="21"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21215" y="2020588"/>
            <a:ext cx="8870452" cy="4154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微软雅黑" panose="020B0503020204020204" pitchFamily="34" charset="-122"/>
                <a:ea typeface="微软雅黑" panose="020B0503020204020204" pitchFamily="34" charset="-122"/>
              </a:rPr>
              <a:t>技术热点动态词云，展示当前全球最流行的开源技术领域，帮助国内开发者聚焦全球前沿技术和流行趋势。对于开发者及其团队来说，将该技术相关项目列表与技术关键词结合，能够更好地了解相关技术热点在实际项目中的应用情况，助力决策是否参与运用某些技术的项目开发，或指导技术选型，进而为我国的开源项目与社区提供极具参考价值的方向性建议。</a:t>
            </a:r>
          </a:p>
          <a:p>
            <a:pPr indent="457200">
              <a:lnSpc>
                <a:spcPct val="150000"/>
              </a:lnSpc>
            </a:pPr>
            <a:r>
              <a:rPr lang="zh-CN" altLang="en-US" dirty="0">
                <a:latin typeface="微软雅黑" panose="020B0503020204020204" pitchFamily="34" charset="-122"/>
                <a:ea typeface="微软雅黑" panose="020B0503020204020204" pitchFamily="34" charset="-122"/>
              </a:rPr>
              <a:t>同时，结合对全球开源项目健康度全面深入的了解，从中总结出当前全球开源领域的主流技术栈趋势以及优秀项目的特点和共性。我国的开源项目和社区发展可以借鉴国际上的先进经验，</a:t>
            </a:r>
            <a:r>
              <a:rPr lang="zh-CN" altLang="zh-CN" kern="100" dirty="0">
                <a:latin typeface="微软雅黑" panose="020B0503020204020204" pitchFamily="34" charset="-122"/>
                <a:ea typeface="微软雅黑" panose="020B0503020204020204" pitchFamily="34" charset="-122"/>
                <a:cs typeface="Times New Roman" panose="02020603050405020304" pitchFamily="18" charset="0"/>
              </a:rPr>
              <a:t>快速补齐短板，</a:t>
            </a:r>
            <a:r>
              <a:rPr lang="zh-CN" altLang="en-US" dirty="0">
                <a:latin typeface="微软雅黑" panose="020B0503020204020204" pitchFamily="34" charset="-122"/>
                <a:ea typeface="微软雅黑" panose="020B0503020204020204" pitchFamily="34" charset="-122"/>
              </a:rPr>
              <a:t>结合自身实际情况，找准发展路径，提升参与度，更好地融入全球开源生态，提升我国在国际开源领域的影响力和话语权，助力中国跻身全球开源前列。</a:t>
            </a:r>
            <a:endParaRPr lang="en-US" altLang="zh-CN" dirty="0">
              <a:latin typeface="微软雅黑" panose="020B0503020204020204" pitchFamily="34" charset="-122"/>
              <a:ea typeface="微软雅黑" panose="020B0503020204020204" pitchFamily="34" charset="-122"/>
            </a:endParaRPr>
          </a:p>
        </p:txBody>
      </p:sp>
      <p:grpSp>
        <p:nvGrpSpPr>
          <p:cNvPr id="3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2102413"/>
            <a:ext cx="1281860" cy="3080018"/>
            <a:chOff x="0" y="0"/>
            <a:chExt cx="1905000" cy="4577282"/>
          </a:xfrm>
        </p:grpSpPr>
        <p:sp>
          <p:nvSpPr>
            <p:cNvPr id="39" name="Rounded Rectangle"/>
            <p:cNvSpPr/>
            <p:nvPr/>
          </p:nvSpPr>
          <p:spPr>
            <a:xfrm>
              <a:off x="0" y="0"/>
              <a:ext cx="1905000" cy="1905000"/>
            </a:xfrm>
            <a:prstGeom prst="roundRect">
              <a:avLst>
                <a:gd name="adj" fmla="val 6667"/>
              </a:avLst>
            </a:prstGeom>
            <a:noFill/>
            <a:ln w="25400" cap="flat">
              <a:solidFill>
                <a:schemeClr val="tx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nvGrpSpPr>
            <p:cNvPr id="40" name="Group"/>
            <p:cNvGrpSpPr/>
            <p:nvPr/>
          </p:nvGrpSpPr>
          <p:grpSpPr>
            <a:xfrm>
              <a:off x="117523" y="1073150"/>
              <a:ext cx="1669964" cy="3504132"/>
              <a:chOff x="-299037" y="749300"/>
              <a:chExt cx="1669963" cy="3504132"/>
            </a:xfrm>
          </p:grpSpPr>
          <p:sp>
            <p:nvSpPr>
              <p:cNvPr id="41" name="Shape"/>
              <p:cNvSpPr/>
              <p:nvPr/>
            </p:nvSpPr>
            <p:spPr>
              <a:xfrm>
                <a:off x="276906" y="3694633"/>
                <a:ext cx="558799" cy="558799"/>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2" name="Target"/>
              <p:cNvSpPr txBox="1">
                <a:spLocks noChangeArrowheads="1"/>
              </p:cNvSpPr>
              <p:nvPr/>
            </p:nvSpPr>
            <p:spPr bwMode="auto">
              <a:xfrm>
                <a:off x="-299037" y="749300"/>
                <a:ext cx="1669963"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latin typeface="+mn-ea"/>
                    <a:cs typeface="+mn-ea"/>
                    <a:sym typeface="+mn-lt"/>
                  </a:rPr>
                  <a:t>激励</a:t>
                </a:r>
                <a:r>
                  <a:rPr lang="en-US" altLang="zh-CN" b="1" dirty="0">
                    <a:solidFill>
                      <a:srgbClr val="F6F9FF"/>
                    </a:solidFill>
                    <a:latin typeface="+mn-ea"/>
                    <a:cs typeface="+mn-ea"/>
                    <a:sym typeface="+mn-lt"/>
                  </a:rPr>
                  <a:t>&amp;</a:t>
                </a:r>
                <a:r>
                  <a:rPr lang="zh-CN" altLang="en-US" b="1" dirty="0">
                    <a:solidFill>
                      <a:srgbClr val="F6F9FF"/>
                    </a:solidFill>
                    <a:latin typeface="+mn-ea"/>
                    <a:cs typeface="+mn-ea"/>
                    <a:sym typeface="+mn-lt"/>
                  </a:rPr>
                  <a:t>对比</a:t>
                </a:r>
                <a:endParaRPr lang="zh-CN" altLang="zh-CN" b="1" dirty="0">
                  <a:solidFill>
                    <a:srgbClr val="F6F9FF"/>
                  </a:solidFill>
                  <a:latin typeface="+mn-ea"/>
                  <a:cs typeface="+mn-ea"/>
                  <a:sym typeface="+mn-lt"/>
                </a:endParaRPr>
              </a:p>
            </p:txBody>
          </p:sp>
        </p:grpSp>
      </p:grpSp>
      <p:grpSp>
        <p:nvGrpSpPr>
          <p:cNvPr id="43"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3335901"/>
            <a:ext cx="1281860" cy="1281860"/>
            <a:chOff x="0" y="0"/>
            <a:chExt cx="1905000" cy="1905000"/>
          </a:xfrm>
        </p:grpSpPr>
        <p:sp>
          <p:nvSpPr>
            <p:cNvPr id="44" name="Option"/>
            <p:cNvSpPr txBox="1">
              <a:spLocks noChangeArrowheads="1"/>
            </p:cNvSpPr>
            <p:nvPr/>
          </p:nvSpPr>
          <p:spPr bwMode="auto">
            <a:xfrm>
              <a:off x="609457" y="1073148"/>
              <a:ext cx="686092"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预警</a:t>
              </a:r>
              <a:endParaRPr lang="zh-CN" altLang="zh-CN" b="1" dirty="0">
                <a:solidFill>
                  <a:srgbClr val="F6F9FF"/>
                </a:solidFill>
                <a:cs typeface="+mn-ea"/>
                <a:sym typeface="+mn-lt"/>
              </a:endParaRPr>
            </a:p>
          </p:txBody>
        </p:sp>
        <p:sp>
          <p:nvSpPr>
            <p:cNvPr id="45"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46"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868926"/>
            <a:ext cx="1281860" cy="1281860"/>
            <a:chOff x="0" y="0"/>
            <a:chExt cx="1905000" cy="1905000"/>
          </a:xfrm>
        </p:grpSpPr>
        <p:sp>
          <p:nvSpPr>
            <p:cNvPr id="47" name="Layers"/>
            <p:cNvSpPr txBox="1">
              <a:spLocks noChangeArrowheads="1"/>
            </p:cNvSpPr>
            <p:nvPr/>
          </p:nvSpPr>
          <p:spPr bwMode="auto">
            <a:xfrm>
              <a:off x="437936" y="1073149"/>
              <a:ext cx="1029135"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可视化</a:t>
              </a:r>
              <a:endParaRPr lang="zh-CN" altLang="zh-CN" b="1" dirty="0">
                <a:solidFill>
                  <a:srgbClr val="F6F9FF"/>
                </a:solidFill>
                <a:cs typeface="+mn-ea"/>
                <a:sym typeface="+mn-lt"/>
              </a:endParaRPr>
            </a:p>
          </p:txBody>
        </p:sp>
        <p:sp>
          <p:nvSpPr>
            <p:cNvPr id="48"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49"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6247" y="2382287"/>
            <a:ext cx="1281860" cy="3468961"/>
            <a:chOff x="0" y="-3250298"/>
            <a:chExt cx="1905000" cy="5155298"/>
          </a:xfrm>
        </p:grpSpPr>
        <p:grpSp>
          <p:nvGrpSpPr>
            <p:cNvPr id="50" name="Group"/>
            <p:cNvGrpSpPr/>
            <p:nvPr/>
          </p:nvGrpSpPr>
          <p:grpSpPr>
            <a:xfrm>
              <a:off x="609457" y="-3250298"/>
              <a:ext cx="686091" cy="4735101"/>
              <a:chOff x="185886" y="-3574148"/>
              <a:chExt cx="686090" cy="4735101"/>
            </a:xfrm>
          </p:grpSpPr>
          <p:sp>
            <p:nvSpPr>
              <p:cNvPr id="52" name="Shape"/>
              <p:cNvSpPr/>
              <p:nvPr/>
            </p:nvSpPr>
            <p:spPr>
              <a:xfrm>
                <a:off x="262347" y="-3574148"/>
                <a:ext cx="558798" cy="558800"/>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53" name="Layers"/>
              <p:cNvSpPr txBox="1">
                <a:spLocks noChangeArrowheads="1"/>
              </p:cNvSpPr>
              <p:nvPr/>
            </p:nvSpPr>
            <p:spPr bwMode="auto">
              <a:xfrm>
                <a:off x="185886" y="749299"/>
                <a:ext cx="686090"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趋势</a:t>
                </a:r>
                <a:endParaRPr lang="zh-CN" altLang="zh-CN" b="1" dirty="0">
                  <a:solidFill>
                    <a:srgbClr val="F6F9FF"/>
                  </a:solidFill>
                  <a:cs typeface="+mn-ea"/>
                  <a:sym typeface="+mn-lt"/>
                </a:endParaRPr>
              </a:p>
            </p:txBody>
          </p:sp>
        </p:grpSp>
        <p:sp>
          <p:nvSpPr>
            <p:cNvPr id="51" name="Rounded Rectangle"/>
            <p:cNvSpPr/>
            <p:nvPr/>
          </p:nvSpPr>
          <p:spPr>
            <a:xfrm>
              <a:off x="0" y="0"/>
              <a:ext cx="1905000" cy="1905000"/>
            </a:xfrm>
            <a:prstGeom prst="roundRect">
              <a:avLst>
                <a:gd name="adj" fmla="val 6667"/>
              </a:avLst>
            </a:prstGeom>
            <a:noFill/>
            <a:ln w="25400" cap="flat">
              <a:solidFill>
                <a:schemeClr val="accent2"/>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dirty="0">
                <a:solidFill>
                  <a:srgbClr val="FFFFFF"/>
                </a:solidFill>
                <a:cs typeface="+mn-ea"/>
                <a:sym typeface="+mn-lt"/>
              </a:endParaRPr>
            </a:p>
          </p:txBody>
        </p:sp>
      </p:grpSp>
      <p:sp>
        <p:nvSpPr>
          <p:cNvPr id="54" name="Shape"/>
          <p:cNvSpPr/>
          <p:nvPr/>
        </p:nvSpPr>
        <p:spPr>
          <a:xfrm>
            <a:off x="10377077" y="1111261"/>
            <a:ext cx="430042" cy="402513"/>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55" name="Layers"/>
          <p:cNvSpPr txBox="1">
            <a:spLocks noChangeArrowheads="1"/>
          </p:cNvSpPr>
          <p:nvPr/>
        </p:nvSpPr>
        <p:spPr bwMode="auto">
          <a:xfrm>
            <a:off x="9508467" y="6361775"/>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56" name="Layers"/>
          <p:cNvSpPr txBox="1">
            <a:spLocks noChangeArrowheads="1"/>
          </p:cNvSpPr>
          <p:nvPr/>
        </p:nvSpPr>
        <p:spPr bwMode="auto">
          <a:xfrm>
            <a:off x="11428148" y="626309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57" name="Layers"/>
          <p:cNvSpPr txBox="1">
            <a:spLocks noChangeArrowheads="1"/>
          </p:cNvSpPr>
          <p:nvPr/>
        </p:nvSpPr>
        <p:spPr bwMode="auto">
          <a:xfrm>
            <a:off x="11335204" y="37308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58" name="Layers"/>
          <p:cNvSpPr txBox="1">
            <a:spLocks noChangeArrowheads="1"/>
          </p:cNvSpPr>
          <p:nvPr/>
        </p:nvSpPr>
        <p:spPr bwMode="auto">
          <a:xfrm>
            <a:off x="9288335" y="266401"/>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59"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0417796" y="3566986"/>
            <a:ext cx="355600" cy="430887"/>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7"/>
                  <a:pt x="6746" y="15709"/>
                  <a:pt x="10800" y="15709"/>
                </a:cubicBezTo>
                <a:cubicBezTo>
                  <a:pt x="14856" y="15709"/>
                  <a:pt x="18345" y="14966"/>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39"/>
                  <a:pt x="6000" y="6873"/>
                </a:cubicBezTo>
                <a:cubicBezTo>
                  <a:pt x="6000" y="5232"/>
                  <a:pt x="7237"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39"/>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6"/>
                  <a:pt x="11462" y="2945"/>
                  <a:pt x="10800" y="2945"/>
                </a:cubicBezTo>
                <a:cubicBezTo>
                  <a:pt x="10138" y="2945"/>
                  <a:pt x="9600" y="2506"/>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rgbClr val="F6F9FF"/>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0" name="Shape"/>
          <p:cNvSpPr/>
          <p:nvPr/>
        </p:nvSpPr>
        <p:spPr>
          <a:xfrm rot="5980169">
            <a:off x="9501782" y="67291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1" name="Shape"/>
          <p:cNvSpPr/>
          <p:nvPr/>
        </p:nvSpPr>
        <p:spPr>
          <a:xfrm rot="5162457" flipV="1">
            <a:off x="11301430" y="696257"/>
            <a:ext cx="358335" cy="33282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2" name="Shape"/>
          <p:cNvSpPr/>
          <p:nvPr/>
        </p:nvSpPr>
        <p:spPr>
          <a:xfrm rot="9986066">
            <a:off x="9635044" y="595146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3" name="Shape"/>
          <p:cNvSpPr/>
          <p:nvPr/>
        </p:nvSpPr>
        <p:spPr>
          <a:xfrm rot="21444496" flipV="1">
            <a:off x="11313537" y="5648114"/>
            <a:ext cx="571951" cy="51371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Tree>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tretch>
            <a:fillRect/>
          </a:stretch>
        </p:blipFill>
        <p:spPr>
          <a:xfrm>
            <a:off x="0" y="0"/>
            <a:ext cx="12192000" cy="6858000"/>
          </a:xfrm>
        </p:spPr>
      </p:pic>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4392368" y="932652"/>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dirty="0">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latin typeface="微软雅黑" panose="020B0503020204020204" pitchFamily="34" charset="-122"/>
                <a:ea typeface="微软雅黑" panose="020B0503020204020204" pitchFamily="34" charset="-122"/>
                <a:cs typeface="Arial" panose="020B0604020202020204"/>
              </a:rPr>
              <a:t>项目模型概览</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微软雅黑" panose="020B0503020204020204" pitchFamily="34" charset="-122"/>
              <a:ea typeface="微软雅黑" panose="020B0503020204020204" pitchFamily="34" charset="-122"/>
              <a:cs typeface="Arial" panose="020B0604020202020204"/>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13" name="文本框 1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3" name="图片 2"/>
          <p:cNvPicPr>
            <a:picLocks noChangeAspect="1"/>
          </p:cNvPicPr>
          <p:nvPr/>
        </p:nvPicPr>
        <p:blipFill>
          <a:blip r:embed="rId4"/>
          <a:stretch>
            <a:fillRect/>
          </a:stretch>
        </p:blipFill>
        <p:spPr>
          <a:xfrm>
            <a:off x="202117" y="1665642"/>
            <a:ext cx="8881240" cy="4808992"/>
          </a:xfrm>
          <a:prstGeom prst="rect">
            <a:avLst/>
          </a:prstGeom>
        </p:spPr>
      </p:pic>
      <p:pic>
        <p:nvPicPr>
          <p:cNvPr id="5" name="图片 4">
            <a:extLst>
              <a:ext uri="{FF2B5EF4-FFF2-40B4-BE49-F238E27FC236}">
                <a16:creationId xmlns:a16="http://schemas.microsoft.com/office/drawing/2014/main" id="{28C2F7A7-54A1-7C8A-3617-EB632A84E8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71199" y="784436"/>
            <a:ext cx="3383415" cy="4333677"/>
          </a:xfrm>
          <a:prstGeom prst="rect">
            <a:avLst/>
          </a:prstGeom>
        </p:spPr>
      </p:pic>
      <p:sp>
        <p:nvSpPr>
          <p:cNvPr id="6" name="Down Arrow 2">
            <a:extLst>
              <a:ext uri="{FF2B5EF4-FFF2-40B4-BE49-F238E27FC236}">
                <a16:creationId xmlns:a16="http://schemas.microsoft.com/office/drawing/2014/main" id="{F6F47036-661B-F289-23CE-55712075DC62}"/>
              </a:ext>
            </a:extLst>
          </p:cNvPr>
          <p:cNvSpPr/>
          <p:nvPr/>
        </p:nvSpPr>
        <p:spPr>
          <a:xfrm rot="14746050">
            <a:off x="8283219" y="2096530"/>
            <a:ext cx="291949" cy="399371"/>
          </a:xfrm>
          <a:prstGeom prst="downArrow">
            <a:avLst/>
          </a:prstGeom>
          <a:gradFill>
            <a:gsLst>
              <a:gs pos="14000">
                <a:schemeClr val="accent2">
                  <a:alpha val="52000"/>
                  <a:lumMod val="92000"/>
                </a:schemeClr>
              </a:gs>
              <a:gs pos="0">
                <a:schemeClr val="accent2">
                  <a:alpha val="0"/>
                </a:schemeClr>
              </a:gs>
              <a:gs pos="100000">
                <a:schemeClr val="accent2"/>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FFFFFF">
                  <a:lumMod val="85000"/>
                  <a:lumOff val="15000"/>
                </a:srgbClr>
              </a:solidFill>
              <a:effectLst/>
              <a:uLnTx/>
              <a:uFillTx/>
              <a:latin typeface="微软雅黑"/>
              <a:ea typeface="微软雅黑"/>
              <a:cs typeface="Arial"/>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tretch>
            <a:fillRect/>
          </a:stretch>
        </p:blipFill>
        <p:spPr>
          <a:xfrm>
            <a:off x="0" y="0"/>
            <a:ext cx="12192000" cy="6858000"/>
          </a:xfrm>
        </p:spPr>
      </p:pic>
      <p:pic>
        <p:nvPicPr>
          <p:cNvPr id="5" name="图片占位符 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4"/>
          <a:stretch>
            <a:fillRect/>
          </a:stretch>
        </p:blipFill>
        <p:spPr>
          <a:xfrm>
            <a:off x="0" y="0"/>
            <a:ext cx="12192000" cy="6858000"/>
          </a:xfrm>
          <a:prstGeom prst="rect">
            <a:avLst/>
          </a:prstGeom>
          <a:solidFill>
            <a:schemeClr val="bg1">
              <a:lumMod val="85000"/>
            </a:schemeClr>
          </a:solidFill>
          <a:ln>
            <a:noFill/>
          </a:ln>
        </p:spPr>
      </p:pic>
      <p:sp>
        <p:nvSpPr>
          <p:cNvPr id="65"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6048374" y="6287294"/>
            <a:ext cx="95250" cy="47625"/>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1"/>
                  <a:pt x="20678" y="316"/>
                </a:cubicBezTo>
                <a:lnTo>
                  <a:pt x="10800" y="19033"/>
                </a:lnTo>
                <a:lnTo>
                  <a:pt x="922" y="316"/>
                </a:lnTo>
                <a:cubicBezTo>
                  <a:pt x="824" y="121"/>
                  <a:pt x="689" y="0"/>
                  <a:pt x="540" y="0"/>
                </a:cubicBezTo>
                <a:cubicBezTo>
                  <a:pt x="242" y="0"/>
                  <a:pt x="0" y="483"/>
                  <a:pt x="0" y="1080"/>
                </a:cubicBezTo>
                <a:cubicBezTo>
                  <a:pt x="0" y="1378"/>
                  <a:pt x="60" y="1648"/>
                  <a:pt x="158" y="1844"/>
                </a:cubicBezTo>
                <a:lnTo>
                  <a:pt x="10418" y="21284"/>
                </a:lnTo>
                <a:cubicBezTo>
                  <a:pt x="10516" y="21480"/>
                  <a:pt x="10651" y="21600"/>
                  <a:pt x="10800" y="21600"/>
                </a:cubicBezTo>
                <a:cubicBezTo>
                  <a:pt x="10949" y="21600"/>
                  <a:pt x="11084" y="21480"/>
                  <a:pt x="11182" y="21284"/>
                </a:cubicBezTo>
                <a:lnTo>
                  <a:pt x="21442" y="1844"/>
                </a:lnTo>
                <a:cubicBezTo>
                  <a:pt x="21540" y="1648"/>
                  <a:pt x="21600" y="1378"/>
                  <a:pt x="21600" y="1080"/>
                </a:cubicBezTo>
                <a:cubicBezTo>
                  <a:pt x="21600" y="483"/>
                  <a:pt x="21358" y="0"/>
                  <a:pt x="21060" y="0"/>
                </a:cubicBezTo>
              </a:path>
            </a:pathLst>
          </a:custGeom>
          <a:solidFill>
            <a:schemeClr val="tx1"/>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0246"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5810249" y="2095902"/>
            <a:ext cx="571500" cy="619125"/>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cs typeface="+mn-ea"/>
              <a:sym typeface="+mn-lt"/>
            </a:endParaRPr>
          </a:p>
        </p:txBody>
      </p:sp>
      <p:sp>
        <p:nvSpPr>
          <p:cNvPr id="13" name="文本框 1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115242" y="2992663"/>
            <a:ext cx="6533014" cy="1323439"/>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THANK YOU</a:t>
            </a:r>
            <a:endParaRPr lang="zh-CN" altLang="en-US"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endParaRPr>
          </a:p>
        </p:txBody>
      </p:sp>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6"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7" name="文本框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8" name="Group 3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648256" y="5890711"/>
            <a:ext cx="2024115" cy="396583"/>
            <a:chOff x="1328685" y="1972528"/>
            <a:chExt cx="2024115" cy="396583"/>
          </a:xfrm>
        </p:grpSpPr>
        <p:sp>
          <p:nvSpPr>
            <p:cNvPr id="9" name="Freeform 141"/>
            <p:cNvSpPr>
              <a:spLocks noEditPoints="1"/>
            </p:cNvSpPr>
            <p:nvPr/>
          </p:nvSpPr>
          <p:spPr bwMode="auto">
            <a:xfrm>
              <a:off x="1328685" y="2047275"/>
              <a:ext cx="253594" cy="247091"/>
            </a:xfrm>
            <a:custGeom>
              <a:avLst/>
              <a:gdLst>
                <a:gd name="T0" fmla="*/ 144 w 196"/>
                <a:gd name="T1" fmla="*/ 4 h 192"/>
                <a:gd name="T2" fmla="*/ 136 w 196"/>
                <a:gd name="T3" fmla="*/ 20 h 192"/>
                <a:gd name="T4" fmla="*/ 96 w 196"/>
                <a:gd name="T5" fmla="*/ 0 h 192"/>
                <a:gd name="T6" fmla="*/ 56 w 196"/>
                <a:gd name="T7" fmla="*/ 20 h 192"/>
                <a:gd name="T8" fmla="*/ 48 w 196"/>
                <a:gd name="T9" fmla="*/ 4 h 192"/>
                <a:gd name="T10" fmla="*/ 0 w 196"/>
                <a:gd name="T11" fmla="*/ 32 h 192"/>
                <a:gd name="T12" fmla="*/ 184 w 196"/>
                <a:gd name="T13" fmla="*/ 192 h 192"/>
                <a:gd name="T14" fmla="*/ 184 w 196"/>
                <a:gd name="T15" fmla="*/ 20 h 192"/>
                <a:gd name="T16" fmla="*/ 12 w 196"/>
                <a:gd name="T17" fmla="*/ 184 h 192"/>
                <a:gd name="T18" fmla="*/ 12 w 196"/>
                <a:gd name="T19" fmla="*/ 28 h 192"/>
                <a:gd name="T20" fmla="*/ 52 w 196"/>
                <a:gd name="T21" fmla="*/ 44 h 192"/>
                <a:gd name="T22" fmla="*/ 92 w 196"/>
                <a:gd name="T23" fmla="*/ 28 h 192"/>
                <a:gd name="T24" fmla="*/ 100 w 196"/>
                <a:gd name="T25" fmla="*/ 40 h 192"/>
                <a:gd name="T26" fmla="*/ 136 w 196"/>
                <a:gd name="T27" fmla="*/ 40 h 192"/>
                <a:gd name="T28" fmla="*/ 144 w 196"/>
                <a:gd name="T29" fmla="*/ 28 h 192"/>
                <a:gd name="T30" fmla="*/ 188 w 196"/>
                <a:gd name="T31" fmla="*/ 180 h 192"/>
                <a:gd name="T32" fmla="*/ 48 w 196"/>
                <a:gd name="T33" fmla="*/ 60 h 192"/>
                <a:gd name="T34" fmla="*/ 32 w 196"/>
                <a:gd name="T35" fmla="*/ 68 h 192"/>
                <a:gd name="T36" fmla="*/ 32 w 196"/>
                <a:gd name="T37" fmla="*/ 76 h 192"/>
                <a:gd name="T38" fmla="*/ 88 w 196"/>
                <a:gd name="T39" fmla="*/ 84 h 192"/>
                <a:gd name="T40" fmla="*/ 64 w 196"/>
                <a:gd name="T41" fmla="*/ 84 h 192"/>
                <a:gd name="T42" fmla="*/ 80 w 196"/>
                <a:gd name="T43" fmla="*/ 76 h 192"/>
                <a:gd name="T44" fmla="*/ 104 w 196"/>
                <a:gd name="T45" fmla="*/ 84 h 192"/>
                <a:gd name="T46" fmla="*/ 104 w 196"/>
                <a:gd name="T47" fmla="*/ 60 h 192"/>
                <a:gd name="T48" fmla="*/ 120 w 196"/>
                <a:gd name="T49" fmla="*/ 68 h 192"/>
                <a:gd name="T50" fmla="*/ 112 w 196"/>
                <a:gd name="T51" fmla="*/ 68 h 192"/>
                <a:gd name="T52" fmla="*/ 168 w 196"/>
                <a:gd name="T53" fmla="*/ 60 h 192"/>
                <a:gd name="T54" fmla="*/ 152 w 196"/>
                <a:gd name="T55" fmla="*/ 68 h 192"/>
                <a:gd name="T56" fmla="*/ 152 w 196"/>
                <a:gd name="T57" fmla="*/ 76 h 192"/>
                <a:gd name="T58" fmla="*/ 48 w 196"/>
                <a:gd name="T59" fmla="*/ 124 h 192"/>
                <a:gd name="T60" fmla="*/ 24 w 196"/>
                <a:gd name="T61" fmla="*/ 124 h 192"/>
                <a:gd name="T62" fmla="*/ 40 w 196"/>
                <a:gd name="T63" fmla="*/ 116 h 192"/>
                <a:gd name="T64" fmla="*/ 64 w 196"/>
                <a:gd name="T65" fmla="*/ 124 h 192"/>
                <a:gd name="T66" fmla="*/ 64 w 196"/>
                <a:gd name="T67" fmla="*/ 100 h 192"/>
                <a:gd name="T68" fmla="*/ 80 w 196"/>
                <a:gd name="T69" fmla="*/ 108 h 192"/>
                <a:gd name="T70" fmla="*/ 72 w 196"/>
                <a:gd name="T71" fmla="*/ 108 h 192"/>
                <a:gd name="T72" fmla="*/ 128 w 196"/>
                <a:gd name="T73" fmla="*/ 100 h 192"/>
                <a:gd name="T74" fmla="*/ 112 w 196"/>
                <a:gd name="T75" fmla="*/ 108 h 192"/>
                <a:gd name="T76" fmla="*/ 112 w 196"/>
                <a:gd name="T77" fmla="*/ 116 h 192"/>
                <a:gd name="T78" fmla="*/ 168 w 196"/>
                <a:gd name="T79" fmla="*/ 124 h 192"/>
                <a:gd name="T80" fmla="*/ 144 w 196"/>
                <a:gd name="T81" fmla="*/ 124 h 192"/>
                <a:gd name="T82" fmla="*/ 160 w 196"/>
                <a:gd name="T83" fmla="*/ 116 h 192"/>
                <a:gd name="T84" fmla="*/ 24 w 196"/>
                <a:gd name="T85" fmla="*/ 164 h 192"/>
                <a:gd name="T86" fmla="*/ 24 w 196"/>
                <a:gd name="T87" fmla="*/ 140 h 192"/>
                <a:gd name="T88" fmla="*/ 40 w 196"/>
                <a:gd name="T89" fmla="*/ 148 h 192"/>
                <a:gd name="T90" fmla="*/ 32 w 196"/>
                <a:gd name="T91" fmla="*/ 148 h 192"/>
                <a:gd name="T92" fmla="*/ 88 w 196"/>
                <a:gd name="T93" fmla="*/ 140 h 192"/>
                <a:gd name="T94" fmla="*/ 72 w 196"/>
                <a:gd name="T95" fmla="*/ 148 h 192"/>
                <a:gd name="T96" fmla="*/ 72 w 196"/>
                <a:gd name="T97" fmla="*/ 156 h 192"/>
                <a:gd name="T98" fmla="*/ 128 w 196"/>
                <a:gd name="T99" fmla="*/ 164 h 192"/>
                <a:gd name="T100" fmla="*/ 104 w 196"/>
                <a:gd name="T101" fmla="*/ 164 h 192"/>
                <a:gd name="T102" fmla="*/ 120 w 196"/>
                <a:gd name="T103" fmla="*/ 156 h 192"/>
                <a:gd name="T104" fmla="*/ 144 w 196"/>
                <a:gd name="T105" fmla="*/ 164 h 192"/>
                <a:gd name="T106" fmla="*/ 144 w 196"/>
                <a:gd name="T107" fmla="*/ 140 h 192"/>
                <a:gd name="T108" fmla="*/ 160 w 196"/>
                <a:gd name="T109" fmla="*/ 148 h 192"/>
                <a:gd name="T110" fmla="*/ 152 w 196"/>
                <a:gd name="T111" fmla="*/ 14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192">
                  <a:moveTo>
                    <a:pt x="184" y="20"/>
                  </a:moveTo>
                  <a:cubicBezTo>
                    <a:pt x="144" y="20"/>
                    <a:pt x="144" y="20"/>
                    <a:pt x="144" y="20"/>
                  </a:cubicBezTo>
                  <a:cubicBezTo>
                    <a:pt x="144" y="4"/>
                    <a:pt x="144" y="4"/>
                    <a:pt x="144" y="4"/>
                  </a:cubicBezTo>
                  <a:cubicBezTo>
                    <a:pt x="144" y="2"/>
                    <a:pt x="142" y="0"/>
                    <a:pt x="140" y="0"/>
                  </a:cubicBezTo>
                  <a:cubicBezTo>
                    <a:pt x="138" y="0"/>
                    <a:pt x="136" y="2"/>
                    <a:pt x="136" y="4"/>
                  </a:cubicBezTo>
                  <a:cubicBezTo>
                    <a:pt x="136" y="20"/>
                    <a:pt x="136" y="20"/>
                    <a:pt x="136" y="20"/>
                  </a:cubicBezTo>
                  <a:cubicBezTo>
                    <a:pt x="100" y="20"/>
                    <a:pt x="100" y="20"/>
                    <a:pt x="100" y="20"/>
                  </a:cubicBezTo>
                  <a:cubicBezTo>
                    <a:pt x="100" y="4"/>
                    <a:pt x="100" y="4"/>
                    <a:pt x="100" y="4"/>
                  </a:cubicBezTo>
                  <a:cubicBezTo>
                    <a:pt x="100" y="2"/>
                    <a:pt x="98" y="0"/>
                    <a:pt x="96" y="0"/>
                  </a:cubicBezTo>
                  <a:cubicBezTo>
                    <a:pt x="94" y="0"/>
                    <a:pt x="92" y="2"/>
                    <a:pt x="92" y="4"/>
                  </a:cubicBezTo>
                  <a:cubicBezTo>
                    <a:pt x="92" y="20"/>
                    <a:pt x="92" y="20"/>
                    <a:pt x="92" y="20"/>
                  </a:cubicBezTo>
                  <a:cubicBezTo>
                    <a:pt x="56" y="20"/>
                    <a:pt x="56" y="20"/>
                    <a:pt x="56" y="20"/>
                  </a:cubicBezTo>
                  <a:cubicBezTo>
                    <a:pt x="56" y="4"/>
                    <a:pt x="56" y="4"/>
                    <a:pt x="56" y="4"/>
                  </a:cubicBezTo>
                  <a:cubicBezTo>
                    <a:pt x="56" y="2"/>
                    <a:pt x="54" y="0"/>
                    <a:pt x="52" y="0"/>
                  </a:cubicBezTo>
                  <a:cubicBezTo>
                    <a:pt x="50" y="0"/>
                    <a:pt x="48" y="2"/>
                    <a:pt x="48" y="4"/>
                  </a:cubicBezTo>
                  <a:cubicBezTo>
                    <a:pt x="48" y="20"/>
                    <a:pt x="48" y="20"/>
                    <a:pt x="48" y="20"/>
                  </a:cubicBezTo>
                  <a:cubicBezTo>
                    <a:pt x="12" y="20"/>
                    <a:pt x="12" y="20"/>
                    <a:pt x="12" y="20"/>
                  </a:cubicBezTo>
                  <a:cubicBezTo>
                    <a:pt x="5" y="20"/>
                    <a:pt x="0" y="25"/>
                    <a:pt x="0" y="32"/>
                  </a:cubicBezTo>
                  <a:cubicBezTo>
                    <a:pt x="0" y="180"/>
                    <a:pt x="0" y="180"/>
                    <a:pt x="0" y="180"/>
                  </a:cubicBezTo>
                  <a:cubicBezTo>
                    <a:pt x="0" y="187"/>
                    <a:pt x="5" y="192"/>
                    <a:pt x="12" y="192"/>
                  </a:cubicBezTo>
                  <a:cubicBezTo>
                    <a:pt x="184" y="192"/>
                    <a:pt x="184" y="192"/>
                    <a:pt x="184" y="192"/>
                  </a:cubicBezTo>
                  <a:cubicBezTo>
                    <a:pt x="191" y="192"/>
                    <a:pt x="196" y="187"/>
                    <a:pt x="196" y="180"/>
                  </a:cubicBezTo>
                  <a:cubicBezTo>
                    <a:pt x="196" y="32"/>
                    <a:pt x="196" y="32"/>
                    <a:pt x="196" y="32"/>
                  </a:cubicBezTo>
                  <a:cubicBezTo>
                    <a:pt x="196" y="25"/>
                    <a:pt x="191" y="20"/>
                    <a:pt x="184" y="20"/>
                  </a:cubicBezTo>
                  <a:close/>
                  <a:moveTo>
                    <a:pt x="188" y="180"/>
                  </a:moveTo>
                  <a:cubicBezTo>
                    <a:pt x="188" y="182"/>
                    <a:pt x="186" y="184"/>
                    <a:pt x="184" y="184"/>
                  </a:cubicBezTo>
                  <a:cubicBezTo>
                    <a:pt x="12" y="184"/>
                    <a:pt x="12" y="184"/>
                    <a:pt x="12" y="184"/>
                  </a:cubicBezTo>
                  <a:cubicBezTo>
                    <a:pt x="10" y="184"/>
                    <a:pt x="8" y="182"/>
                    <a:pt x="8" y="180"/>
                  </a:cubicBezTo>
                  <a:cubicBezTo>
                    <a:pt x="8" y="32"/>
                    <a:pt x="8" y="32"/>
                    <a:pt x="8" y="32"/>
                  </a:cubicBezTo>
                  <a:cubicBezTo>
                    <a:pt x="8" y="30"/>
                    <a:pt x="10" y="28"/>
                    <a:pt x="12" y="28"/>
                  </a:cubicBezTo>
                  <a:cubicBezTo>
                    <a:pt x="48" y="28"/>
                    <a:pt x="48" y="28"/>
                    <a:pt x="48" y="28"/>
                  </a:cubicBezTo>
                  <a:cubicBezTo>
                    <a:pt x="48" y="40"/>
                    <a:pt x="48" y="40"/>
                    <a:pt x="48" y="40"/>
                  </a:cubicBezTo>
                  <a:cubicBezTo>
                    <a:pt x="48" y="42"/>
                    <a:pt x="50" y="44"/>
                    <a:pt x="52" y="44"/>
                  </a:cubicBezTo>
                  <a:cubicBezTo>
                    <a:pt x="54" y="44"/>
                    <a:pt x="56" y="42"/>
                    <a:pt x="56" y="40"/>
                  </a:cubicBezTo>
                  <a:cubicBezTo>
                    <a:pt x="56" y="28"/>
                    <a:pt x="56" y="28"/>
                    <a:pt x="56" y="28"/>
                  </a:cubicBezTo>
                  <a:cubicBezTo>
                    <a:pt x="92" y="28"/>
                    <a:pt x="92" y="28"/>
                    <a:pt x="92" y="28"/>
                  </a:cubicBezTo>
                  <a:cubicBezTo>
                    <a:pt x="92" y="40"/>
                    <a:pt x="92" y="40"/>
                    <a:pt x="92" y="40"/>
                  </a:cubicBezTo>
                  <a:cubicBezTo>
                    <a:pt x="92" y="42"/>
                    <a:pt x="94" y="44"/>
                    <a:pt x="96" y="44"/>
                  </a:cubicBezTo>
                  <a:cubicBezTo>
                    <a:pt x="98" y="44"/>
                    <a:pt x="100" y="42"/>
                    <a:pt x="100" y="40"/>
                  </a:cubicBezTo>
                  <a:cubicBezTo>
                    <a:pt x="100" y="28"/>
                    <a:pt x="100" y="28"/>
                    <a:pt x="100" y="28"/>
                  </a:cubicBezTo>
                  <a:cubicBezTo>
                    <a:pt x="136" y="28"/>
                    <a:pt x="136" y="28"/>
                    <a:pt x="136" y="28"/>
                  </a:cubicBezTo>
                  <a:cubicBezTo>
                    <a:pt x="136" y="40"/>
                    <a:pt x="136" y="40"/>
                    <a:pt x="136" y="40"/>
                  </a:cubicBezTo>
                  <a:cubicBezTo>
                    <a:pt x="136" y="42"/>
                    <a:pt x="138" y="44"/>
                    <a:pt x="140" y="44"/>
                  </a:cubicBezTo>
                  <a:cubicBezTo>
                    <a:pt x="142" y="44"/>
                    <a:pt x="144" y="42"/>
                    <a:pt x="144" y="40"/>
                  </a:cubicBezTo>
                  <a:cubicBezTo>
                    <a:pt x="144" y="28"/>
                    <a:pt x="144" y="28"/>
                    <a:pt x="144" y="28"/>
                  </a:cubicBezTo>
                  <a:cubicBezTo>
                    <a:pt x="184" y="28"/>
                    <a:pt x="184" y="28"/>
                    <a:pt x="184" y="28"/>
                  </a:cubicBezTo>
                  <a:cubicBezTo>
                    <a:pt x="186" y="28"/>
                    <a:pt x="188" y="30"/>
                    <a:pt x="188" y="32"/>
                  </a:cubicBezTo>
                  <a:lnTo>
                    <a:pt x="188" y="180"/>
                  </a:lnTo>
                  <a:close/>
                  <a:moveTo>
                    <a:pt x="24" y="84"/>
                  </a:moveTo>
                  <a:cubicBezTo>
                    <a:pt x="48" y="84"/>
                    <a:pt x="48" y="84"/>
                    <a:pt x="48" y="84"/>
                  </a:cubicBezTo>
                  <a:cubicBezTo>
                    <a:pt x="48" y="60"/>
                    <a:pt x="48" y="60"/>
                    <a:pt x="48" y="60"/>
                  </a:cubicBezTo>
                  <a:cubicBezTo>
                    <a:pt x="24" y="60"/>
                    <a:pt x="24" y="60"/>
                    <a:pt x="24" y="60"/>
                  </a:cubicBezTo>
                  <a:lnTo>
                    <a:pt x="24" y="84"/>
                  </a:lnTo>
                  <a:close/>
                  <a:moveTo>
                    <a:pt x="32" y="68"/>
                  </a:moveTo>
                  <a:cubicBezTo>
                    <a:pt x="40" y="68"/>
                    <a:pt x="40" y="68"/>
                    <a:pt x="40" y="68"/>
                  </a:cubicBezTo>
                  <a:cubicBezTo>
                    <a:pt x="40" y="76"/>
                    <a:pt x="40" y="76"/>
                    <a:pt x="40" y="76"/>
                  </a:cubicBezTo>
                  <a:cubicBezTo>
                    <a:pt x="32" y="76"/>
                    <a:pt x="32" y="76"/>
                    <a:pt x="32" y="76"/>
                  </a:cubicBezTo>
                  <a:lnTo>
                    <a:pt x="32" y="68"/>
                  </a:lnTo>
                  <a:close/>
                  <a:moveTo>
                    <a:pt x="64" y="84"/>
                  </a:moveTo>
                  <a:cubicBezTo>
                    <a:pt x="88" y="84"/>
                    <a:pt x="88" y="84"/>
                    <a:pt x="88" y="84"/>
                  </a:cubicBezTo>
                  <a:cubicBezTo>
                    <a:pt x="88" y="60"/>
                    <a:pt x="88" y="60"/>
                    <a:pt x="88" y="60"/>
                  </a:cubicBezTo>
                  <a:cubicBezTo>
                    <a:pt x="64" y="60"/>
                    <a:pt x="64" y="60"/>
                    <a:pt x="64" y="60"/>
                  </a:cubicBezTo>
                  <a:lnTo>
                    <a:pt x="64" y="84"/>
                  </a:lnTo>
                  <a:close/>
                  <a:moveTo>
                    <a:pt x="72" y="68"/>
                  </a:moveTo>
                  <a:cubicBezTo>
                    <a:pt x="80" y="68"/>
                    <a:pt x="80" y="68"/>
                    <a:pt x="80" y="68"/>
                  </a:cubicBezTo>
                  <a:cubicBezTo>
                    <a:pt x="80" y="76"/>
                    <a:pt x="80" y="76"/>
                    <a:pt x="80" y="76"/>
                  </a:cubicBezTo>
                  <a:cubicBezTo>
                    <a:pt x="72" y="76"/>
                    <a:pt x="72" y="76"/>
                    <a:pt x="72" y="76"/>
                  </a:cubicBezTo>
                  <a:lnTo>
                    <a:pt x="72" y="68"/>
                  </a:lnTo>
                  <a:close/>
                  <a:moveTo>
                    <a:pt x="104" y="84"/>
                  </a:moveTo>
                  <a:cubicBezTo>
                    <a:pt x="128" y="84"/>
                    <a:pt x="128" y="84"/>
                    <a:pt x="128" y="84"/>
                  </a:cubicBezTo>
                  <a:cubicBezTo>
                    <a:pt x="128" y="60"/>
                    <a:pt x="128" y="60"/>
                    <a:pt x="128" y="60"/>
                  </a:cubicBezTo>
                  <a:cubicBezTo>
                    <a:pt x="104" y="60"/>
                    <a:pt x="104" y="60"/>
                    <a:pt x="104" y="60"/>
                  </a:cubicBezTo>
                  <a:lnTo>
                    <a:pt x="104" y="84"/>
                  </a:lnTo>
                  <a:close/>
                  <a:moveTo>
                    <a:pt x="112" y="68"/>
                  </a:moveTo>
                  <a:cubicBezTo>
                    <a:pt x="120" y="68"/>
                    <a:pt x="120" y="68"/>
                    <a:pt x="120" y="68"/>
                  </a:cubicBezTo>
                  <a:cubicBezTo>
                    <a:pt x="120" y="76"/>
                    <a:pt x="120" y="76"/>
                    <a:pt x="120" y="76"/>
                  </a:cubicBezTo>
                  <a:cubicBezTo>
                    <a:pt x="112" y="76"/>
                    <a:pt x="112" y="76"/>
                    <a:pt x="112" y="76"/>
                  </a:cubicBezTo>
                  <a:lnTo>
                    <a:pt x="112" y="68"/>
                  </a:lnTo>
                  <a:close/>
                  <a:moveTo>
                    <a:pt x="144" y="84"/>
                  </a:moveTo>
                  <a:cubicBezTo>
                    <a:pt x="168" y="84"/>
                    <a:pt x="168" y="84"/>
                    <a:pt x="168" y="84"/>
                  </a:cubicBezTo>
                  <a:cubicBezTo>
                    <a:pt x="168" y="60"/>
                    <a:pt x="168" y="60"/>
                    <a:pt x="168" y="60"/>
                  </a:cubicBezTo>
                  <a:cubicBezTo>
                    <a:pt x="144" y="60"/>
                    <a:pt x="144" y="60"/>
                    <a:pt x="144" y="60"/>
                  </a:cubicBezTo>
                  <a:lnTo>
                    <a:pt x="144" y="84"/>
                  </a:lnTo>
                  <a:close/>
                  <a:moveTo>
                    <a:pt x="152" y="68"/>
                  </a:moveTo>
                  <a:cubicBezTo>
                    <a:pt x="160" y="68"/>
                    <a:pt x="160" y="68"/>
                    <a:pt x="160" y="68"/>
                  </a:cubicBezTo>
                  <a:cubicBezTo>
                    <a:pt x="160" y="76"/>
                    <a:pt x="160" y="76"/>
                    <a:pt x="160" y="76"/>
                  </a:cubicBezTo>
                  <a:cubicBezTo>
                    <a:pt x="152" y="76"/>
                    <a:pt x="152" y="76"/>
                    <a:pt x="152" y="76"/>
                  </a:cubicBezTo>
                  <a:lnTo>
                    <a:pt x="152" y="68"/>
                  </a:lnTo>
                  <a:close/>
                  <a:moveTo>
                    <a:pt x="24" y="124"/>
                  </a:moveTo>
                  <a:cubicBezTo>
                    <a:pt x="48" y="124"/>
                    <a:pt x="48" y="124"/>
                    <a:pt x="48" y="124"/>
                  </a:cubicBezTo>
                  <a:cubicBezTo>
                    <a:pt x="48" y="100"/>
                    <a:pt x="48" y="100"/>
                    <a:pt x="48" y="100"/>
                  </a:cubicBezTo>
                  <a:cubicBezTo>
                    <a:pt x="24" y="100"/>
                    <a:pt x="24" y="100"/>
                    <a:pt x="24" y="100"/>
                  </a:cubicBezTo>
                  <a:lnTo>
                    <a:pt x="24" y="124"/>
                  </a:lnTo>
                  <a:close/>
                  <a:moveTo>
                    <a:pt x="32" y="108"/>
                  </a:moveTo>
                  <a:cubicBezTo>
                    <a:pt x="40" y="108"/>
                    <a:pt x="40" y="108"/>
                    <a:pt x="40" y="108"/>
                  </a:cubicBezTo>
                  <a:cubicBezTo>
                    <a:pt x="40" y="116"/>
                    <a:pt x="40" y="116"/>
                    <a:pt x="40" y="116"/>
                  </a:cubicBezTo>
                  <a:cubicBezTo>
                    <a:pt x="32" y="116"/>
                    <a:pt x="32" y="116"/>
                    <a:pt x="32" y="116"/>
                  </a:cubicBezTo>
                  <a:lnTo>
                    <a:pt x="32" y="108"/>
                  </a:lnTo>
                  <a:close/>
                  <a:moveTo>
                    <a:pt x="64" y="124"/>
                  </a:moveTo>
                  <a:cubicBezTo>
                    <a:pt x="88" y="124"/>
                    <a:pt x="88" y="124"/>
                    <a:pt x="88" y="124"/>
                  </a:cubicBezTo>
                  <a:cubicBezTo>
                    <a:pt x="88" y="100"/>
                    <a:pt x="88" y="100"/>
                    <a:pt x="88" y="100"/>
                  </a:cubicBezTo>
                  <a:cubicBezTo>
                    <a:pt x="64" y="100"/>
                    <a:pt x="64" y="100"/>
                    <a:pt x="64" y="100"/>
                  </a:cubicBezTo>
                  <a:lnTo>
                    <a:pt x="64" y="124"/>
                  </a:lnTo>
                  <a:close/>
                  <a:moveTo>
                    <a:pt x="72" y="108"/>
                  </a:moveTo>
                  <a:cubicBezTo>
                    <a:pt x="80" y="108"/>
                    <a:pt x="80" y="108"/>
                    <a:pt x="80" y="108"/>
                  </a:cubicBezTo>
                  <a:cubicBezTo>
                    <a:pt x="80" y="116"/>
                    <a:pt x="80" y="116"/>
                    <a:pt x="80" y="116"/>
                  </a:cubicBezTo>
                  <a:cubicBezTo>
                    <a:pt x="72" y="116"/>
                    <a:pt x="72" y="116"/>
                    <a:pt x="72" y="116"/>
                  </a:cubicBezTo>
                  <a:lnTo>
                    <a:pt x="72" y="108"/>
                  </a:lnTo>
                  <a:close/>
                  <a:moveTo>
                    <a:pt x="104" y="124"/>
                  </a:moveTo>
                  <a:cubicBezTo>
                    <a:pt x="128" y="124"/>
                    <a:pt x="128" y="124"/>
                    <a:pt x="128" y="124"/>
                  </a:cubicBezTo>
                  <a:cubicBezTo>
                    <a:pt x="128" y="100"/>
                    <a:pt x="128" y="100"/>
                    <a:pt x="128" y="100"/>
                  </a:cubicBezTo>
                  <a:cubicBezTo>
                    <a:pt x="104" y="100"/>
                    <a:pt x="104" y="100"/>
                    <a:pt x="104" y="100"/>
                  </a:cubicBezTo>
                  <a:lnTo>
                    <a:pt x="104" y="124"/>
                  </a:lnTo>
                  <a:close/>
                  <a:moveTo>
                    <a:pt x="112" y="108"/>
                  </a:moveTo>
                  <a:cubicBezTo>
                    <a:pt x="120" y="108"/>
                    <a:pt x="120" y="108"/>
                    <a:pt x="120" y="108"/>
                  </a:cubicBezTo>
                  <a:cubicBezTo>
                    <a:pt x="120" y="116"/>
                    <a:pt x="120" y="116"/>
                    <a:pt x="120" y="116"/>
                  </a:cubicBezTo>
                  <a:cubicBezTo>
                    <a:pt x="112" y="116"/>
                    <a:pt x="112" y="116"/>
                    <a:pt x="112" y="116"/>
                  </a:cubicBezTo>
                  <a:lnTo>
                    <a:pt x="112" y="108"/>
                  </a:lnTo>
                  <a:close/>
                  <a:moveTo>
                    <a:pt x="144" y="124"/>
                  </a:moveTo>
                  <a:cubicBezTo>
                    <a:pt x="168" y="124"/>
                    <a:pt x="168" y="124"/>
                    <a:pt x="168" y="124"/>
                  </a:cubicBezTo>
                  <a:cubicBezTo>
                    <a:pt x="168" y="100"/>
                    <a:pt x="168" y="100"/>
                    <a:pt x="168" y="100"/>
                  </a:cubicBezTo>
                  <a:cubicBezTo>
                    <a:pt x="144" y="100"/>
                    <a:pt x="144" y="100"/>
                    <a:pt x="144" y="100"/>
                  </a:cubicBezTo>
                  <a:lnTo>
                    <a:pt x="144" y="124"/>
                  </a:lnTo>
                  <a:close/>
                  <a:moveTo>
                    <a:pt x="152" y="108"/>
                  </a:moveTo>
                  <a:cubicBezTo>
                    <a:pt x="160" y="108"/>
                    <a:pt x="160" y="108"/>
                    <a:pt x="160" y="108"/>
                  </a:cubicBezTo>
                  <a:cubicBezTo>
                    <a:pt x="160" y="116"/>
                    <a:pt x="160" y="116"/>
                    <a:pt x="160" y="116"/>
                  </a:cubicBezTo>
                  <a:cubicBezTo>
                    <a:pt x="152" y="116"/>
                    <a:pt x="152" y="116"/>
                    <a:pt x="152" y="116"/>
                  </a:cubicBezTo>
                  <a:lnTo>
                    <a:pt x="152" y="108"/>
                  </a:lnTo>
                  <a:close/>
                  <a:moveTo>
                    <a:pt x="24" y="164"/>
                  </a:moveTo>
                  <a:cubicBezTo>
                    <a:pt x="48" y="164"/>
                    <a:pt x="48" y="164"/>
                    <a:pt x="48" y="164"/>
                  </a:cubicBezTo>
                  <a:cubicBezTo>
                    <a:pt x="48" y="140"/>
                    <a:pt x="48" y="140"/>
                    <a:pt x="48" y="140"/>
                  </a:cubicBezTo>
                  <a:cubicBezTo>
                    <a:pt x="24" y="140"/>
                    <a:pt x="24" y="140"/>
                    <a:pt x="24" y="140"/>
                  </a:cubicBezTo>
                  <a:lnTo>
                    <a:pt x="24" y="164"/>
                  </a:lnTo>
                  <a:close/>
                  <a:moveTo>
                    <a:pt x="32" y="148"/>
                  </a:moveTo>
                  <a:cubicBezTo>
                    <a:pt x="40" y="148"/>
                    <a:pt x="40" y="148"/>
                    <a:pt x="40" y="148"/>
                  </a:cubicBezTo>
                  <a:cubicBezTo>
                    <a:pt x="40" y="156"/>
                    <a:pt x="40" y="156"/>
                    <a:pt x="40" y="156"/>
                  </a:cubicBezTo>
                  <a:cubicBezTo>
                    <a:pt x="32" y="156"/>
                    <a:pt x="32" y="156"/>
                    <a:pt x="32" y="156"/>
                  </a:cubicBezTo>
                  <a:lnTo>
                    <a:pt x="32" y="148"/>
                  </a:lnTo>
                  <a:close/>
                  <a:moveTo>
                    <a:pt x="64" y="164"/>
                  </a:moveTo>
                  <a:cubicBezTo>
                    <a:pt x="88" y="164"/>
                    <a:pt x="88" y="164"/>
                    <a:pt x="88" y="164"/>
                  </a:cubicBezTo>
                  <a:cubicBezTo>
                    <a:pt x="88" y="140"/>
                    <a:pt x="88" y="140"/>
                    <a:pt x="88" y="140"/>
                  </a:cubicBezTo>
                  <a:cubicBezTo>
                    <a:pt x="64" y="140"/>
                    <a:pt x="64" y="140"/>
                    <a:pt x="64" y="140"/>
                  </a:cubicBezTo>
                  <a:lnTo>
                    <a:pt x="64" y="164"/>
                  </a:lnTo>
                  <a:close/>
                  <a:moveTo>
                    <a:pt x="72" y="148"/>
                  </a:moveTo>
                  <a:cubicBezTo>
                    <a:pt x="80" y="148"/>
                    <a:pt x="80" y="148"/>
                    <a:pt x="80" y="148"/>
                  </a:cubicBezTo>
                  <a:cubicBezTo>
                    <a:pt x="80" y="156"/>
                    <a:pt x="80" y="156"/>
                    <a:pt x="80" y="156"/>
                  </a:cubicBezTo>
                  <a:cubicBezTo>
                    <a:pt x="72" y="156"/>
                    <a:pt x="72" y="156"/>
                    <a:pt x="72" y="156"/>
                  </a:cubicBezTo>
                  <a:lnTo>
                    <a:pt x="72" y="148"/>
                  </a:lnTo>
                  <a:close/>
                  <a:moveTo>
                    <a:pt x="104" y="164"/>
                  </a:moveTo>
                  <a:cubicBezTo>
                    <a:pt x="128" y="164"/>
                    <a:pt x="128" y="164"/>
                    <a:pt x="128" y="164"/>
                  </a:cubicBezTo>
                  <a:cubicBezTo>
                    <a:pt x="128" y="140"/>
                    <a:pt x="128" y="140"/>
                    <a:pt x="128" y="140"/>
                  </a:cubicBezTo>
                  <a:cubicBezTo>
                    <a:pt x="104" y="140"/>
                    <a:pt x="104" y="140"/>
                    <a:pt x="104" y="140"/>
                  </a:cubicBezTo>
                  <a:lnTo>
                    <a:pt x="104" y="164"/>
                  </a:lnTo>
                  <a:close/>
                  <a:moveTo>
                    <a:pt x="112" y="148"/>
                  </a:moveTo>
                  <a:cubicBezTo>
                    <a:pt x="120" y="148"/>
                    <a:pt x="120" y="148"/>
                    <a:pt x="120" y="148"/>
                  </a:cubicBezTo>
                  <a:cubicBezTo>
                    <a:pt x="120" y="156"/>
                    <a:pt x="120" y="156"/>
                    <a:pt x="120" y="156"/>
                  </a:cubicBezTo>
                  <a:cubicBezTo>
                    <a:pt x="112" y="156"/>
                    <a:pt x="112" y="156"/>
                    <a:pt x="112" y="156"/>
                  </a:cubicBezTo>
                  <a:lnTo>
                    <a:pt x="112" y="148"/>
                  </a:lnTo>
                  <a:close/>
                  <a:moveTo>
                    <a:pt x="144" y="164"/>
                  </a:moveTo>
                  <a:cubicBezTo>
                    <a:pt x="168" y="164"/>
                    <a:pt x="168" y="164"/>
                    <a:pt x="168" y="164"/>
                  </a:cubicBezTo>
                  <a:cubicBezTo>
                    <a:pt x="168" y="140"/>
                    <a:pt x="168" y="140"/>
                    <a:pt x="168" y="140"/>
                  </a:cubicBezTo>
                  <a:cubicBezTo>
                    <a:pt x="144" y="140"/>
                    <a:pt x="144" y="140"/>
                    <a:pt x="144" y="140"/>
                  </a:cubicBezTo>
                  <a:lnTo>
                    <a:pt x="144" y="164"/>
                  </a:lnTo>
                  <a:close/>
                  <a:moveTo>
                    <a:pt x="152" y="148"/>
                  </a:moveTo>
                  <a:cubicBezTo>
                    <a:pt x="160" y="148"/>
                    <a:pt x="160" y="148"/>
                    <a:pt x="160" y="148"/>
                  </a:cubicBezTo>
                  <a:cubicBezTo>
                    <a:pt x="160" y="156"/>
                    <a:pt x="160" y="156"/>
                    <a:pt x="160" y="156"/>
                  </a:cubicBezTo>
                  <a:cubicBezTo>
                    <a:pt x="152" y="156"/>
                    <a:pt x="152" y="156"/>
                    <a:pt x="152" y="156"/>
                  </a:cubicBezTo>
                  <a:lnTo>
                    <a:pt x="152" y="148"/>
                  </a:lnTo>
                  <a:close/>
                </a:path>
              </a:pathLst>
            </a:custGeom>
            <a:solidFill>
              <a:schemeClr val="tx1"/>
            </a:solidFill>
            <a:ln>
              <a:noFill/>
            </a:ln>
          </p:spPr>
          <p:txBody>
            <a:bodyPr vert="horz" wrap="square" lIns="91440" tIns="45720" rIns="91440" bIns="45720" numCol="1" anchor="t" anchorCtr="0" compatLnSpc="1"/>
            <a:lstStyle/>
            <a:p>
              <a:endParaRPr lang="en-US"/>
            </a:p>
          </p:txBody>
        </p:sp>
        <p:sp>
          <p:nvSpPr>
            <p:cNvPr id="11" name="TextBox 40"/>
            <p:cNvSpPr txBox="1"/>
            <p:nvPr/>
          </p:nvSpPr>
          <p:spPr>
            <a:xfrm>
              <a:off x="1582279" y="1972528"/>
              <a:ext cx="1770521" cy="396583"/>
            </a:xfrm>
            <a:prstGeom prst="rect">
              <a:avLst/>
            </a:prstGeom>
            <a:noFill/>
          </p:spPr>
          <p:txBody>
            <a:bodyPr wrap="square" rtlCol="0">
              <a:spAutoFit/>
            </a:bodyPr>
            <a:lstStyle/>
            <a:p>
              <a:pPr>
                <a:lnSpc>
                  <a:spcPct val="120000"/>
                </a:lnSpc>
              </a:pPr>
              <a:r>
                <a:rPr lang="en-US" i="1" dirty="0"/>
                <a:t>03  12  2024</a:t>
              </a:r>
            </a:p>
          </p:txBody>
        </p:sp>
      </p:gr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tretch>
            <a:fillRect/>
          </a:stretch>
        </p:blipFill>
        <p:spPr>
          <a:xfrm>
            <a:off x="0" y="0"/>
            <a:ext cx="12192000" cy="6858000"/>
          </a:xfrm>
        </p:spPr>
      </p:pic>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8" name="文本框 1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1517510"/>
            <a:ext cx="573207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ONE</a:t>
            </a:r>
            <a:endParaRPr lang="zh-CN" altLang="en-US"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endParaRPr>
          </a:p>
        </p:txBody>
      </p:sp>
      <p:sp>
        <p:nvSpPr>
          <p:cNvPr id="20"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220092" y="4434815"/>
            <a:ext cx="835335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Project Origin and Development Background</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
        <p:nvSpPr>
          <p:cNvPr id="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文本框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3222384"/>
            <a:ext cx="9626251"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项目缘起与开发背景</a:t>
            </a:r>
          </a:p>
        </p:txBody>
      </p:sp>
      <p:sp>
        <p:nvSpPr>
          <p:cNvPr id="5" name="流程图: 决策 4"/>
          <p:cNvSpPr/>
          <p:nvPr/>
        </p:nvSpPr>
        <p:spPr>
          <a:xfrm>
            <a:off x="482592" y="1752749"/>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占位符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1"/>
          </p:nvPr>
        </p:nvPicPr>
        <p:blipFill>
          <a:blip r:embed="rId3"/>
          <a:stretch>
            <a:fillRect/>
          </a:stretch>
        </p:blipFill>
        <p:spPr>
          <a:xfrm>
            <a:off x="200528" y="922705"/>
            <a:ext cx="11790944" cy="5738281"/>
          </a:xfrm>
        </p:spPr>
      </p:pic>
      <p:pic>
        <p:nvPicPr>
          <p:cNvPr id="15" name="图片 1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4">
            <a:extLst>
              <a:ext uri="{BEBA8EAE-BF5A-486C-A8C5-ECC9F3942E4B}">
                <a14:imgProps xmlns:a14="http://schemas.microsoft.com/office/drawing/2010/main">
                  <a14:imgLayer r:embed="rId5">
                    <a14:imgEffect>
                      <a14:saturation sat="400000"/>
                    </a14:imgEffect>
                  </a14:imgLayer>
                </a14:imgProps>
              </a:ext>
            </a:extLst>
          </a:blip>
          <a:srcRect l="10227" t="23554" r="11260" b="23442"/>
          <a:stretch>
            <a:fillRect/>
          </a:stretch>
        </p:blipFill>
        <p:spPr>
          <a:xfrm>
            <a:off x="219954" y="2217991"/>
            <a:ext cx="11771518" cy="4442995"/>
          </a:xfrm>
          <a:prstGeom prst="rect">
            <a:avLst/>
          </a:prstGeom>
        </p:spPr>
      </p:pic>
      <p:grpSp>
        <p:nvGrpSpPr>
          <p:cNvPr id="2" name="Group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300507" y="1039746"/>
            <a:ext cx="6954546" cy="3486314"/>
            <a:chOff x="1691641" y="1803046"/>
            <a:chExt cx="4159528" cy="2168879"/>
          </a:xfrm>
        </p:grpSpPr>
        <p:sp>
          <p:nvSpPr>
            <p:cNvPr id="9" name="Rectangle 8"/>
            <p:cNvSpPr/>
            <p:nvPr/>
          </p:nvSpPr>
          <p:spPr>
            <a:xfrm>
              <a:off x="1691641" y="1803046"/>
              <a:ext cx="4159528" cy="2168879"/>
            </a:xfrm>
            <a:prstGeom prst="rect">
              <a:avLst/>
            </a:prstGeom>
            <a:gradFill>
              <a:gsLst>
                <a:gs pos="1000">
                  <a:schemeClr val="bg2"/>
                </a:gs>
                <a:gs pos="100000">
                  <a:schemeClr val="accent1">
                    <a:lumMod val="75000"/>
                    <a:alpha val="80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20" name="TextBox 19"/>
            <p:cNvSpPr txBox="1"/>
            <p:nvPr/>
          </p:nvSpPr>
          <p:spPr>
            <a:xfrm>
              <a:off x="1800546" y="1953801"/>
              <a:ext cx="2149952" cy="32550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b="1" dirty="0">
                  <a:solidFill>
                    <a:srgbClr val="FFFFFF"/>
                  </a:solidFill>
                  <a:latin typeface="微软雅黑" panose="020B0503020204020204" pitchFamily="34" charset="-122"/>
                  <a:ea typeface="微软雅黑" panose="020B0503020204020204" pitchFamily="34" charset="-122"/>
                  <a:cs typeface="Arial" panose="020B0604020202020204"/>
                </a:rPr>
                <a:t>我国开源社区现状</a:t>
              </a:r>
              <a:endParaRPr kumimoji="0" lang="en-US"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grpSp>
      <p:sp>
        <p:nvSpPr>
          <p:cNvPr id="2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50149" y="1877239"/>
            <a:ext cx="6192342" cy="234628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lang="en-US" altLang="zh-CN" sz="2000" kern="100" dirty="0">
                <a:effectLst/>
                <a:latin typeface="+mj-lt"/>
                <a:ea typeface="Arial" panose="020B0604020202020204" pitchFamily="34" charset="0"/>
              </a:rPr>
              <a:t>	</a:t>
            </a:r>
            <a:r>
              <a:rPr lang="zh-CN" altLang="zh-CN" sz="2000" kern="100" dirty="0">
                <a:effectLst/>
                <a:latin typeface="+mj-lt"/>
                <a:ea typeface="Arial" panose="020B0604020202020204" pitchFamily="34" charset="0"/>
              </a:rPr>
              <a:t>《</a:t>
            </a:r>
            <a:r>
              <a:rPr lang="en-US" altLang="zh-CN" sz="2000" kern="100" dirty="0">
                <a:effectLst/>
                <a:latin typeface="+mj-lt"/>
                <a:ea typeface="Arial" panose="020B0604020202020204" pitchFamily="34" charset="0"/>
              </a:rPr>
              <a:t>2022 </a:t>
            </a:r>
            <a:r>
              <a:rPr lang="zh-CN" altLang="zh-CN" sz="2000" kern="100" dirty="0">
                <a:effectLst/>
                <a:latin typeface="+mj-lt"/>
                <a:ea typeface="Arial" panose="020B0604020202020204" pitchFamily="34" charset="0"/>
              </a:rPr>
              <a:t>中国开源贡献度报告》</a:t>
            </a:r>
            <a:r>
              <a:rPr lang="zh-CN" altLang="en-US" sz="2000" kern="100" dirty="0">
                <a:effectLst/>
                <a:latin typeface="+mj-lt"/>
                <a:ea typeface="Arial" panose="020B0604020202020204" pitchFamily="34" charset="0"/>
              </a:rPr>
              <a:t>显示，当前，我国的开源社区虽然在快速发展，但与全球开源社区相比，仍处于起步阶段。同时，尽管中国的开发者数量庞大，但在开源创造和</a:t>
            </a:r>
            <a:r>
              <a:rPr lang="zh-CN" altLang="en-US" sz="2000" kern="100" dirty="0">
                <a:latin typeface="+mj-lt"/>
                <a:ea typeface="Arial" panose="020B0604020202020204" pitchFamily="34" charset="0"/>
              </a:rPr>
              <a:t>财</a:t>
            </a:r>
            <a:r>
              <a:rPr lang="zh-CN" altLang="en-US" sz="2000" kern="100" dirty="0">
                <a:effectLst/>
                <a:latin typeface="+mj-lt"/>
                <a:ea typeface="Arial" panose="020B0604020202020204" pitchFamily="34" charset="0"/>
              </a:rPr>
              <a:t>富上的表现依然落后于全球领先国家。</a:t>
            </a:r>
            <a:endParaRPr kumimoji="0" lang="en-US" sz="2000" b="0" i="0" u="none" strike="noStrike" kern="1200" cap="none" spc="0" normalizeH="0" baseline="0" noProof="0" dirty="0">
              <a:ln>
                <a:noFill/>
              </a:ln>
              <a:effectLst/>
              <a:uLnTx/>
              <a:uFillTx/>
              <a:latin typeface="+mj-lt"/>
              <a:ea typeface="微软雅黑" panose="020B0503020204020204" pitchFamily="34" charset="-122"/>
              <a:cs typeface="Arial" panose="020B0604020202020204"/>
            </a:endParaRPr>
          </a:p>
        </p:txBody>
      </p:sp>
      <p:sp>
        <p:nvSpPr>
          <p:cNvPr id="4"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14" name="文本框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17" name="Freeform: Shape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7601693" y="1237381"/>
            <a:ext cx="4389779" cy="5423605"/>
          </a:xfrm>
          <a:custGeom>
            <a:avLst/>
            <a:gdLst>
              <a:gd name="connsiteX0" fmla="*/ 0 w 4064835"/>
              <a:gd name="connsiteY0" fmla="*/ 0 h 5423605"/>
              <a:gd name="connsiteX1" fmla="*/ 4003169 w 4064835"/>
              <a:gd name="connsiteY1" fmla="*/ 0 h 5423605"/>
              <a:gd name="connsiteX2" fmla="*/ 4064835 w 4064835"/>
              <a:gd name="connsiteY2" fmla="*/ 61666 h 5423605"/>
              <a:gd name="connsiteX3" fmla="*/ 4064835 w 4064835"/>
              <a:gd name="connsiteY3" fmla="*/ 5361939 h 5423605"/>
              <a:gd name="connsiteX4" fmla="*/ 4003169 w 4064835"/>
              <a:gd name="connsiteY4" fmla="*/ 5423605 h 5423605"/>
              <a:gd name="connsiteX5" fmla="*/ 0 w 4064835"/>
              <a:gd name="connsiteY5" fmla="*/ 5423605 h 54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4835" h="5423605">
                <a:moveTo>
                  <a:pt x="0" y="0"/>
                </a:moveTo>
                <a:lnTo>
                  <a:pt x="4003169" y="0"/>
                </a:lnTo>
                <a:cubicBezTo>
                  <a:pt x="4037226" y="0"/>
                  <a:pt x="4064835" y="27609"/>
                  <a:pt x="4064835" y="61666"/>
                </a:cubicBezTo>
                <a:lnTo>
                  <a:pt x="4064835" y="5361939"/>
                </a:lnTo>
                <a:cubicBezTo>
                  <a:pt x="4064835" y="5395996"/>
                  <a:pt x="4037226" y="5423605"/>
                  <a:pt x="4003169" y="5423605"/>
                </a:cubicBezTo>
                <a:lnTo>
                  <a:pt x="0" y="5423605"/>
                </a:lnTo>
                <a:close/>
              </a:path>
            </a:pathLst>
          </a:custGeom>
          <a:gradFill>
            <a:gsLst>
              <a:gs pos="1000">
                <a:schemeClr val="tx1">
                  <a:lumMod val="85000"/>
                  <a:lumOff val="15000"/>
                </a:schemeClr>
              </a:gs>
              <a:gs pos="100000">
                <a:schemeClr val="tx1">
                  <a:lumMod val="95000"/>
                  <a:lumOff val="5000"/>
                </a:scheme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25" name="TextBox 46"/>
          <p:cNvSpPr txBox="1"/>
          <p:nvPr/>
        </p:nvSpPr>
        <p:spPr>
          <a:xfrm>
            <a:off x="7452168" y="1575211"/>
            <a:ext cx="3338914"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3200" b="1" dirty="0">
                <a:solidFill>
                  <a:srgbClr val="0B104D"/>
                </a:solidFill>
                <a:latin typeface="微软雅黑" panose="020B0503020204020204" pitchFamily="34" charset="-122"/>
                <a:ea typeface="微软雅黑" panose="020B0503020204020204" pitchFamily="34" charset="-122"/>
                <a:cs typeface="Arial" panose="020B0604020202020204"/>
              </a:rPr>
              <a:t>中国</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拥有全球</a:t>
            </a:r>
            <a:r>
              <a:rPr lang="en-US" altLang="zh-CN" sz="3200" b="1" dirty="0">
                <a:solidFill>
                  <a:srgbClr val="0B104D"/>
                </a:solidFill>
                <a:latin typeface="微软雅黑" panose="020B0503020204020204" pitchFamily="34" charset="-122"/>
                <a:ea typeface="微软雅黑" panose="020B0503020204020204" pitchFamily="34" charset="-122"/>
                <a:cs typeface="Arial" panose="020B0604020202020204"/>
              </a:rPr>
              <a:t>30%</a:t>
            </a:r>
          </a:p>
        </p:txBody>
      </p:sp>
      <p:sp>
        <p:nvSpPr>
          <p:cNvPr id="33" name="Rectangle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618343" y="4786003"/>
            <a:ext cx="5977412" cy="1878364"/>
          </a:xfrm>
          <a:prstGeom prst="rect">
            <a:avLst/>
          </a:prstGeom>
          <a:solidFill>
            <a:schemeClr val="tx1">
              <a:lumMod val="85000"/>
              <a:lumOff val="1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39" name="TextBox 21"/>
          <p:cNvSpPr txBox="1"/>
          <p:nvPr/>
        </p:nvSpPr>
        <p:spPr>
          <a:xfrm>
            <a:off x="4223225" y="4933513"/>
            <a:ext cx="3325100" cy="707886"/>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中国开发者主导的开源项目仅占全球</a:t>
            </a:r>
            <a:endParaRPr kumimoji="0" lang="en-US" sz="20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grpSp>
        <p:nvGrpSpPr>
          <p:cNvPr id="41" name="Group 1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5341131" y="5599504"/>
            <a:ext cx="1207021" cy="1008302"/>
            <a:chOff x="5701854" y="4678731"/>
            <a:chExt cx="1512455" cy="1285113"/>
          </a:xfrm>
        </p:grpSpPr>
        <p:sp>
          <p:nvSpPr>
            <p:cNvPr id="42" name="Oval 9"/>
            <p:cNvSpPr/>
            <p:nvPr/>
          </p:nvSpPr>
          <p:spPr>
            <a:xfrm>
              <a:off x="5791091" y="4678731"/>
              <a:ext cx="1285113" cy="1285113"/>
            </a:xfrm>
            <a:prstGeom prst="ellipse">
              <a:avLst/>
            </a:prstGeom>
            <a:noFill/>
            <a:ln w="38100">
              <a:solidFill>
                <a:schemeClr val="bg1">
                  <a:lumMod val="65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2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43" name="Arc 10"/>
            <p:cNvSpPr/>
            <p:nvPr/>
          </p:nvSpPr>
          <p:spPr>
            <a:xfrm>
              <a:off x="5803957" y="4678731"/>
              <a:ext cx="1285113" cy="1285113"/>
            </a:xfrm>
            <a:prstGeom prst="arc">
              <a:avLst>
                <a:gd name="adj1" fmla="val 16311768"/>
                <a:gd name="adj2" fmla="val 18976893"/>
              </a:avLst>
            </a:prstGeom>
            <a:ln w="38100" cap="rnd">
              <a:gradFill flip="none" rotWithShape="1">
                <a:gsLst>
                  <a:gs pos="0">
                    <a:schemeClr val="accent1"/>
                  </a:gs>
                  <a:gs pos="100000">
                    <a:schemeClr val="accent2"/>
                  </a:gs>
                </a:gsLst>
                <a:lin ang="13500000" scaled="1"/>
              </a:gradFill>
              <a:headEnd type="none" w="lg" len="lg"/>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dirty="0">
                <a:ln>
                  <a:noFill/>
                </a:ln>
                <a:solidFill>
                  <a:srgbClr val="0B104D">
                    <a:lumMod val="50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54" name="TextBox 11"/>
            <p:cNvSpPr txBox="1"/>
            <p:nvPr/>
          </p:nvSpPr>
          <p:spPr>
            <a:xfrm>
              <a:off x="5701854" y="5007318"/>
              <a:ext cx="1512455" cy="69300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800" b="1" spc="-150" dirty="0">
                  <a:solidFill>
                    <a:srgbClr val="0B104D">
                      <a:lumMod val="95000"/>
                    </a:srgbClr>
                  </a:solidFill>
                  <a:latin typeface="微软雅黑" panose="020B0503020204020204" pitchFamily="34" charset="-122"/>
                  <a:ea typeface="微软雅黑" panose="020B0503020204020204" pitchFamily="34" charset="-122"/>
                  <a:cs typeface="Arial" panose="020B0604020202020204"/>
                </a:rPr>
                <a:t>12.5</a:t>
              </a:r>
              <a:r>
                <a:rPr kumimoji="0" lang="en-US" altLang="zh-CN" sz="2400" b="1" i="0" u="none" strike="noStrike" kern="1200" cap="none" spc="-150" normalizeH="0" baseline="30000" noProof="0" dirty="0">
                  <a:ln>
                    <a:noFill/>
                  </a:ln>
                  <a:solidFill>
                    <a:srgbClr val="0B104D">
                      <a:lumMod val="95000"/>
                    </a:srgbClr>
                  </a:solidFill>
                  <a:effectLst/>
                  <a:uLnTx/>
                  <a:uFillTx/>
                  <a:latin typeface="微软雅黑" panose="020B0503020204020204" pitchFamily="34" charset="-122"/>
                  <a:ea typeface="微软雅黑" panose="020B0503020204020204" pitchFamily="34" charset="-122"/>
                  <a:cs typeface="Arial" panose="020B0604020202020204"/>
                </a:rPr>
                <a:t> %</a:t>
              </a:r>
              <a:endParaRPr kumimoji="0" lang="en-US" sz="2400" b="1" i="0" u="none" strike="noStrike" kern="1200" cap="none" spc="-150" normalizeH="0" baseline="30000" noProof="0" dirty="0">
                <a:ln>
                  <a:noFill/>
                </a:ln>
                <a:solidFill>
                  <a:srgbClr val="0B104D">
                    <a:lumMod val="95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grpSp>
      <p:sp>
        <p:nvSpPr>
          <p:cNvPr id="55" name="TextBox 21"/>
          <p:cNvSpPr txBox="1"/>
          <p:nvPr/>
        </p:nvSpPr>
        <p:spPr>
          <a:xfrm>
            <a:off x="1677159" y="4921609"/>
            <a:ext cx="2688356" cy="707886"/>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国际开源项目</a:t>
            </a:r>
            <a:r>
              <a:rPr lang="en-US" altLang="zh-CN" sz="2000" dirty="0">
                <a:solidFill>
                  <a:srgbClr val="0B104D"/>
                </a:solidFill>
                <a:latin typeface="Times New Roman" panose="02020603050405020304" pitchFamily="18" charset="0"/>
                <a:ea typeface="微软雅黑" panose="020B0503020204020204" pitchFamily="34" charset="-122"/>
                <a:cs typeface="Times New Roman" panose="02020603050405020304" pitchFamily="18" charset="0"/>
              </a:rPr>
              <a:t>Top</a:t>
            </a:r>
            <a:r>
              <a:rPr lang="en-US" altLang="zh-CN" sz="2000" dirty="0">
                <a:solidFill>
                  <a:srgbClr val="0B104D"/>
                </a:solidFill>
                <a:latin typeface="微软雅黑" panose="020B0503020204020204" pitchFamily="34" charset="-122"/>
                <a:ea typeface="微软雅黑" panose="020B0503020204020204" pitchFamily="34" charset="-122"/>
                <a:cs typeface="Arial" panose="020B0604020202020204"/>
              </a:rPr>
              <a:t>50</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   中国仅占</a:t>
            </a:r>
            <a:endParaRPr kumimoji="0" lang="en-US" sz="20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56" name="TextBox 49"/>
          <p:cNvSpPr txBox="1"/>
          <p:nvPr/>
        </p:nvSpPr>
        <p:spPr>
          <a:xfrm>
            <a:off x="2677941" y="5693157"/>
            <a:ext cx="686791"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rPr>
              <a:t>2</a:t>
            </a:r>
            <a:endParaRPr kumimoji="0" lang="en-US" sz="40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endParaRPr>
          </a:p>
        </p:txBody>
      </p:sp>
      <p:sp>
        <p:nvSpPr>
          <p:cNvPr id="57" name="TextBox 49"/>
          <p:cNvSpPr txBox="1"/>
          <p:nvPr/>
        </p:nvSpPr>
        <p:spPr>
          <a:xfrm>
            <a:off x="3059529" y="6103655"/>
            <a:ext cx="68679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olidFill>
                  <a:srgbClr val="0B104D"/>
                </a:solidFill>
                <a:latin typeface="微软雅黑" panose="020B0503020204020204" pitchFamily="34" charset="-122"/>
                <a:ea typeface="微软雅黑" panose="020B0503020204020204" pitchFamily="34" charset="-122"/>
                <a:cs typeface="等线" panose="02010600030101010101" charset="-122"/>
              </a:rPr>
              <a:t>席</a:t>
            </a:r>
            <a:endParaRPr kumimoji="0" lang="en-US"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endParaRPr>
          </a:p>
        </p:txBody>
      </p:sp>
      <p:sp>
        <p:nvSpPr>
          <p:cNvPr id="59" name="TextBox 46"/>
          <p:cNvSpPr txBox="1"/>
          <p:nvPr/>
        </p:nvSpPr>
        <p:spPr>
          <a:xfrm>
            <a:off x="7933483" y="3222031"/>
            <a:ext cx="4038563"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其中海外贡献者占比</a:t>
            </a:r>
            <a:r>
              <a:rPr lang="en-US" altLang="zh-CN" sz="3200" b="1" dirty="0">
                <a:solidFill>
                  <a:srgbClr val="0B104D"/>
                </a:solidFill>
                <a:latin typeface="微软雅黑" panose="020B0503020204020204" pitchFamily="34" charset="-122"/>
                <a:ea typeface="微软雅黑" panose="020B0503020204020204" pitchFamily="34" charset="-122"/>
                <a:cs typeface="Arial" panose="020B0604020202020204"/>
              </a:rPr>
              <a:t>33.7%</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0" name="TextBox 46"/>
          <p:cNvSpPr txBox="1"/>
          <p:nvPr/>
        </p:nvSpPr>
        <p:spPr>
          <a:xfrm>
            <a:off x="7445087" y="2419933"/>
            <a:ext cx="3338914"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但在开源贡献上的比列</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1" name="TextBox 46"/>
          <p:cNvSpPr txBox="1"/>
          <p:nvPr/>
        </p:nvSpPr>
        <p:spPr>
          <a:xfrm>
            <a:off x="9865531" y="2023228"/>
            <a:ext cx="1935906"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的开发者群体，</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2" name="TextBox 46"/>
          <p:cNvSpPr txBox="1"/>
          <p:nvPr/>
        </p:nvSpPr>
        <p:spPr>
          <a:xfrm>
            <a:off x="8931679" y="2609095"/>
            <a:ext cx="3338914" cy="769441"/>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只占全球</a:t>
            </a:r>
            <a:r>
              <a:rPr lang="en-US" altLang="zh-CN" sz="4400" b="1" dirty="0">
                <a:solidFill>
                  <a:srgbClr val="0B104D"/>
                </a:solidFill>
                <a:latin typeface="微软雅黑" panose="020B0503020204020204" pitchFamily="34" charset="-122"/>
                <a:ea typeface="微软雅黑" panose="020B0503020204020204" pitchFamily="34" charset="-122"/>
                <a:cs typeface="Arial" panose="020B0604020202020204"/>
              </a:rPr>
              <a:t>9.5%</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a:t>
            </a:r>
            <a:endParaRPr kumimoji="0" lang="en-US" altLang="zh-CN" sz="200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3" name="TextBox 46"/>
          <p:cNvSpPr txBox="1"/>
          <p:nvPr/>
        </p:nvSpPr>
        <p:spPr>
          <a:xfrm>
            <a:off x="7762874" y="4602593"/>
            <a:ext cx="4038563"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kern="100" dirty="0">
                <a:solidFill>
                  <a:schemeClr val="accent1"/>
                </a:solidFill>
                <a:effectLst/>
                <a:latin typeface="+mn-ea"/>
              </a:rPr>
              <a:t>开源</a:t>
            </a:r>
            <a:r>
              <a:rPr lang="zh-CN" altLang="zh-CN" sz="2000" kern="100" dirty="0">
                <a:solidFill>
                  <a:schemeClr val="accent1"/>
                </a:solidFill>
                <a:effectLst/>
                <a:latin typeface="+mn-ea"/>
              </a:rPr>
              <a:t>软件工具生态市场只占</a:t>
            </a:r>
            <a:r>
              <a:rPr lang="en-US" altLang="zh-CN" sz="2000" kern="100" dirty="0">
                <a:solidFill>
                  <a:schemeClr val="accent1"/>
                </a:solidFill>
                <a:effectLst/>
                <a:latin typeface="+mn-ea"/>
              </a:rPr>
              <a:t> </a:t>
            </a:r>
            <a:r>
              <a:rPr lang="en-US" altLang="zh-CN" sz="3200" b="1" kern="100" dirty="0">
                <a:solidFill>
                  <a:schemeClr val="accent1"/>
                </a:solidFill>
                <a:effectLst/>
                <a:latin typeface="+mn-ea"/>
              </a:rPr>
              <a:t>1%</a:t>
            </a:r>
            <a:endParaRPr kumimoji="0" lang="en-US" altLang="zh-CN" sz="3200" b="1" i="0" u="none" strike="noStrike" kern="1200" cap="none" spc="0" normalizeH="0" baseline="0" noProof="0" dirty="0">
              <a:ln>
                <a:noFill/>
              </a:ln>
              <a:solidFill>
                <a:schemeClr val="accent1"/>
              </a:solidFill>
              <a:effectLst/>
              <a:uLnTx/>
              <a:uFillTx/>
              <a:latin typeface="+mn-ea"/>
              <a:cs typeface="Arial" panose="020B0604020202020204"/>
            </a:endParaRPr>
          </a:p>
        </p:txBody>
      </p:sp>
      <p:sp>
        <p:nvSpPr>
          <p:cNvPr id="64" name="TextBox 46"/>
          <p:cNvSpPr txBox="1"/>
          <p:nvPr/>
        </p:nvSpPr>
        <p:spPr>
          <a:xfrm>
            <a:off x="7678008" y="5301989"/>
            <a:ext cx="3219972"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zh-CN" sz="2000" kern="100" dirty="0">
                <a:solidFill>
                  <a:schemeClr val="accent1"/>
                </a:solidFill>
                <a:effectLst/>
                <a:latin typeface="+mn-ea"/>
              </a:rPr>
              <a:t>全球开源</a:t>
            </a:r>
            <a:r>
              <a:rPr lang="zh-CN" altLang="en-US" sz="2000" kern="100" dirty="0">
                <a:solidFill>
                  <a:schemeClr val="accent1"/>
                </a:solidFill>
                <a:effectLst/>
                <a:latin typeface="+mn-ea"/>
              </a:rPr>
              <a:t>软件</a:t>
            </a:r>
            <a:r>
              <a:rPr lang="zh-CN" altLang="zh-CN" sz="2000" kern="100" dirty="0">
                <a:solidFill>
                  <a:schemeClr val="accent1"/>
                </a:solidFill>
                <a:effectLst/>
                <a:latin typeface="+mn-ea"/>
              </a:rPr>
              <a:t>服务的收入，</a:t>
            </a:r>
            <a:endParaRPr kumimoji="0" lang="en-US" altLang="zh-CN" sz="2000" b="1" i="0" u="none" strike="noStrike" kern="1200" cap="none" spc="0" normalizeH="0" baseline="0" noProof="0" dirty="0">
              <a:ln>
                <a:noFill/>
              </a:ln>
              <a:solidFill>
                <a:schemeClr val="accent1"/>
              </a:solidFill>
              <a:effectLst/>
              <a:uLnTx/>
              <a:uFillTx/>
              <a:latin typeface="+mn-ea"/>
              <a:cs typeface="Arial" panose="020B0604020202020204"/>
            </a:endParaRPr>
          </a:p>
        </p:txBody>
      </p:sp>
      <p:sp>
        <p:nvSpPr>
          <p:cNvPr id="65" name="TextBox 46"/>
          <p:cNvSpPr txBox="1"/>
          <p:nvPr/>
        </p:nvSpPr>
        <p:spPr>
          <a:xfrm>
            <a:off x="8595157" y="5265169"/>
            <a:ext cx="4038563" cy="1015663"/>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zh-CN" sz="2000" kern="100" dirty="0">
                <a:solidFill>
                  <a:schemeClr val="accent1"/>
                </a:solidFill>
                <a:effectLst/>
                <a:latin typeface="+mn-ea"/>
              </a:rPr>
              <a:t>中国也只</a:t>
            </a:r>
            <a:r>
              <a:rPr lang="zh-CN" altLang="en-US" sz="2000" kern="100" dirty="0">
                <a:solidFill>
                  <a:schemeClr val="accent1"/>
                </a:solidFill>
                <a:effectLst/>
                <a:latin typeface="+mn-ea"/>
              </a:rPr>
              <a:t>占</a:t>
            </a:r>
            <a:r>
              <a:rPr lang="en-US" altLang="zh-CN" sz="2000" kern="100" dirty="0">
                <a:solidFill>
                  <a:schemeClr val="accent1"/>
                </a:solidFill>
                <a:effectLst/>
                <a:latin typeface="+mn-ea"/>
              </a:rPr>
              <a:t> </a:t>
            </a:r>
            <a:r>
              <a:rPr lang="en-US" altLang="zh-CN" sz="6000" b="1" kern="100" dirty="0">
                <a:solidFill>
                  <a:schemeClr val="accent1"/>
                </a:solidFill>
                <a:effectLst/>
                <a:ea typeface="Arial" panose="020B0604020202020204" pitchFamily="34" charset="0"/>
              </a:rPr>
              <a:t>1%</a:t>
            </a:r>
            <a:endParaRPr kumimoji="0" lang="en-US" altLang="zh-CN" sz="60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Arial" panose="020B0604020202020204"/>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Lst>
          </a:blip>
          <a:srcRect l="10227" t="23554" r="11260" b="23442"/>
          <a:stretch>
            <a:fillRect/>
          </a:stretch>
        </p:blipFill>
        <p:spPr>
          <a:xfrm>
            <a:off x="0" y="2212291"/>
            <a:ext cx="12203347" cy="4605983"/>
          </a:xfrm>
          <a:prstGeom prst="rect">
            <a:avLst/>
          </a:prstGeom>
        </p:spPr>
      </p:pic>
      <p:sp>
        <p:nvSpPr>
          <p:cNvPr id="128"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1281429"/>
            <a:ext cx="2088668" cy="2064716"/>
          </a:xfrm>
          <a:prstGeom prst="rect">
            <a:avLst/>
          </a:prstGeom>
          <a:gradFill>
            <a:gsLst>
              <a:gs pos="0">
                <a:srgbClr val="5C33E6"/>
              </a:gs>
              <a:gs pos="100000">
                <a:srgbClr val="1AAEC7"/>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2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4119868"/>
            <a:ext cx="2088668" cy="2064717"/>
          </a:xfrm>
          <a:prstGeom prst="rect">
            <a:avLst/>
          </a:prstGeom>
          <a:solidFill>
            <a:srgbClr val="292B31"/>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6394"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3424880"/>
            <a:ext cx="3949799"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effectLst/>
                <a:latin typeface="+mn-ea"/>
                <a:cs typeface="Times New Roman" panose="02020603050405020304" pitchFamily="18" charset="0"/>
              </a:rPr>
              <a:t>全球开源趋势与潜在问题</a:t>
            </a:r>
            <a:endParaRPr lang="zh-CN" altLang="zh-CN" sz="2800" dirty="0">
              <a:solidFill>
                <a:srgbClr val="F6F9FF"/>
              </a:solidFill>
              <a:latin typeface="+mn-ea"/>
              <a:cs typeface="+mn-ea"/>
              <a:sym typeface="+mn-lt"/>
            </a:endParaRPr>
          </a:p>
        </p:txBody>
      </p:sp>
      <p:sp>
        <p:nvSpPr>
          <p:cNvPr id="16395"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1352709"/>
            <a:ext cx="8537790" cy="1846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latin typeface="+mn-ea"/>
              </a:rPr>
              <a:t>从现状上看，我国的开源软件发展时间较短，正处于一个关键的窗口期</a:t>
            </a:r>
            <a:r>
              <a:rPr lang="en-US" altLang="zh-CN" sz="2000" dirty="0">
                <a:latin typeface="+mn-ea"/>
              </a:rPr>
              <a:t>——</a:t>
            </a:r>
            <a:r>
              <a:rPr lang="zh-CN" altLang="en-US" sz="2000" dirty="0">
                <a:latin typeface="+mn-ea"/>
              </a:rPr>
              <a:t>未来</a:t>
            </a:r>
            <a:r>
              <a:rPr lang="en-US" altLang="zh-CN" sz="2000" dirty="0">
                <a:latin typeface="+mn-ea"/>
              </a:rPr>
              <a:t>3-5</a:t>
            </a:r>
            <a:r>
              <a:rPr lang="zh-CN" altLang="en-US" sz="2000" dirty="0">
                <a:latin typeface="+mn-ea"/>
              </a:rPr>
              <a:t>年将会是中国开源产业的高速发展时期，预计中国的开源贡献比例和软件产业整体生态都将逐步提升。处于各发展成熟期的软件产业都有望加入到开源阵营中来，为国内软件产业发展带来更强的增长动力。</a:t>
            </a:r>
            <a:endParaRPr lang="en-US" altLang="zh-CN" sz="2000" dirty="0">
              <a:latin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9"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907528"/>
            <a:ext cx="2872581"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我</a:t>
            </a:r>
            <a:r>
              <a:rPr lang="zh-CN" altLang="en-US" sz="2800" b="1" kern="100" dirty="0">
                <a:effectLst/>
                <a:latin typeface="+mn-ea"/>
                <a:cs typeface="Times New Roman" panose="02020603050405020304" pitchFamily="18" charset="0"/>
              </a:rPr>
              <a:t>国</a:t>
            </a:r>
            <a:r>
              <a:rPr lang="zh-CN" altLang="zh-CN" sz="2800" b="1" kern="100" dirty="0">
                <a:effectLst/>
                <a:latin typeface="+mn-ea"/>
                <a:cs typeface="Times New Roman" panose="02020603050405020304" pitchFamily="18" charset="0"/>
              </a:rPr>
              <a:t>未来发展机遇</a:t>
            </a:r>
            <a:endParaRPr lang="zh-CN" altLang="zh-CN" sz="2800" dirty="0">
              <a:solidFill>
                <a:srgbClr val="F6F9FF"/>
              </a:solidFill>
              <a:latin typeface="+mn-ea"/>
              <a:cs typeface="+mn-ea"/>
              <a:sym typeface="+mn-lt"/>
            </a:endParaRPr>
          </a:p>
        </p:txBody>
      </p:sp>
      <p:sp>
        <p:nvSpPr>
          <p:cNvPr id="10"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3862078"/>
            <a:ext cx="8621244" cy="2769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latin typeface="+mn-ea"/>
              </a:rPr>
              <a:t>随着全球开源项目数量的激增，管理压力不断加大，如何确保项目质量、健康和持续发展成为一项关键任务。从创建、更新到维护，开源项目的健康度监测和生命周期管理问题亟待解决。</a:t>
            </a:r>
            <a:endParaRPr lang="en-US" altLang="zh-CN" sz="2000" dirty="0">
              <a:latin typeface="+mn-ea"/>
            </a:endParaRPr>
          </a:p>
          <a:p>
            <a:pPr indent="457200">
              <a:lnSpc>
                <a:spcPct val="150000"/>
              </a:lnSpc>
            </a:pPr>
            <a:r>
              <a:rPr lang="zh-CN" altLang="en-US" sz="2000" dirty="0">
                <a:latin typeface="+mn-ea"/>
              </a:rPr>
              <a:t>同时，当前开源项目缺乏完善的质量监控体系与预警机制，开发者对项目的活跃度、社区参与度和安全性等指标缺乏及时的了解，无法及时发现潜在风险，容易造成项目质量下降甚至死亡。</a:t>
            </a:r>
          </a:p>
        </p:txBody>
      </p:sp>
      <p:grpSp>
        <p:nvGrpSpPr>
          <p:cNvPr id="11"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729292" y="1456061"/>
            <a:ext cx="1978571" cy="1732945"/>
            <a:chOff x="-529493" y="-391578"/>
            <a:chExt cx="3957767" cy="3465880"/>
          </a:xfrm>
        </p:grpSpPr>
        <p:sp>
          <p:nvSpPr>
            <p:cNvPr id="12" name="Shape"/>
            <p:cNvSpPr/>
            <p:nvPr/>
          </p:nvSpPr>
          <p:spPr>
            <a:xfrm>
              <a:off x="949827" y="-391578"/>
              <a:ext cx="1304864" cy="1175741"/>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3" name="Connection…"/>
            <p:cNvSpPr txBox="1">
              <a:spLocks noChangeArrowheads="1"/>
            </p:cNvSpPr>
            <p:nvPr/>
          </p:nvSpPr>
          <p:spPr bwMode="auto">
            <a:xfrm>
              <a:off x="-529493" y="858316"/>
              <a:ext cx="3957767" cy="2215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latin typeface="Times New Roman" panose="02020603050405020304" pitchFamily="18" charset="0"/>
                  <a:cs typeface="Times New Roman" panose="02020603050405020304" pitchFamily="18" charset="0"/>
                  <a:sym typeface="+mn-lt"/>
                </a:rPr>
                <a:t>China</a:t>
              </a:r>
            </a:p>
            <a:p>
              <a:pPr algn="ctr" eaLnBrk="1"/>
              <a:r>
                <a:rPr lang="en-US" altLang="zh-CN" sz="2000" b="1" dirty="0">
                  <a:latin typeface="Times New Roman" panose="02020603050405020304" pitchFamily="18" charset="0"/>
                  <a:cs typeface="Times New Roman" panose="02020603050405020304" pitchFamily="18" charset="0"/>
                  <a:sym typeface="+mn-lt"/>
                </a:rPr>
                <a:t>Development </a:t>
              </a:r>
            </a:p>
            <a:p>
              <a:pPr algn="ctr" eaLnBrk="1"/>
              <a:r>
                <a:rPr lang="en-US" altLang="zh-CN" sz="2000" b="1" dirty="0">
                  <a:latin typeface="Times New Roman" panose="02020603050405020304" pitchFamily="18" charset="0"/>
                  <a:cs typeface="Times New Roman" panose="02020603050405020304" pitchFamily="18" charset="0"/>
                  <a:sym typeface="+mn-lt"/>
                </a:rPr>
                <a:t>Opportunities</a:t>
              </a:r>
              <a:endParaRPr lang="zh-CN" altLang="zh-CN" sz="2000" b="1" dirty="0">
                <a:latin typeface="Times New Roman" panose="02020603050405020304" pitchFamily="18" charset="0"/>
                <a:cs typeface="Times New Roman" panose="02020603050405020304" pitchFamily="18" charset="0"/>
                <a:sym typeface="+mn-lt"/>
              </a:endParaRPr>
            </a:p>
          </p:txBody>
        </p:sp>
      </p:grpSp>
      <p:sp>
        <p:nvSpPr>
          <p:cNvPr id="14" name="Shape"/>
          <p:cNvSpPr/>
          <p:nvPr/>
        </p:nvSpPr>
        <p:spPr>
          <a:xfrm>
            <a:off x="10474850" y="4387896"/>
            <a:ext cx="509842" cy="488950"/>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29"/>
                  <a:pt x="20618" y="10800"/>
                </a:cubicBezTo>
                <a:cubicBezTo>
                  <a:pt x="20618" y="16223"/>
                  <a:pt x="16223" y="20618"/>
                  <a:pt x="10800" y="20618"/>
                </a:cubicBezTo>
                <a:cubicBezTo>
                  <a:pt x="7588" y="20618"/>
                  <a:pt x="4740" y="19075"/>
                  <a:pt x="2948" y="16691"/>
                </a:cubicBezTo>
                <a:lnTo>
                  <a:pt x="6873" y="16691"/>
                </a:lnTo>
                <a:cubicBezTo>
                  <a:pt x="7144" y="16691"/>
                  <a:pt x="7364" y="16471"/>
                  <a:pt x="7364" y="16200"/>
                </a:cubicBezTo>
                <a:cubicBezTo>
                  <a:pt x="7364" y="15929"/>
                  <a:pt x="7144" y="15709"/>
                  <a:pt x="6873" y="15709"/>
                </a:cubicBezTo>
                <a:lnTo>
                  <a:pt x="1964" y="15709"/>
                </a:lnTo>
                <a:cubicBezTo>
                  <a:pt x="1693" y="15709"/>
                  <a:pt x="1473" y="15929"/>
                  <a:pt x="1473" y="16200"/>
                </a:cubicBezTo>
                <a:lnTo>
                  <a:pt x="1473" y="21109"/>
                </a:lnTo>
                <a:cubicBezTo>
                  <a:pt x="1473" y="21380"/>
                  <a:pt x="1693" y="21600"/>
                  <a:pt x="1964" y="21600"/>
                </a:cubicBezTo>
                <a:cubicBezTo>
                  <a:pt x="2234" y="21600"/>
                  <a:pt x="2455" y="21380"/>
                  <a:pt x="2455" y="21109"/>
                </a:cubicBezTo>
                <a:lnTo>
                  <a:pt x="2455" y="17639"/>
                </a:lnTo>
                <a:cubicBezTo>
                  <a:pt x="4434" y="20054"/>
                  <a:pt x="7433" y="21600"/>
                  <a:pt x="10800" y="21600"/>
                </a:cubicBezTo>
                <a:cubicBezTo>
                  <a:pt x="16764" y="21600"/>
                  <a:pt x="21600" y="16765"/>
                  <a:pt x="21600" y="10800"/>
                </a:cubicBezTo>
                <a:cubicBezTo>
                  <a:pt x="21600" y="10529"/>
                  <a:pt x="21380" y="10309"/>
                  <a:pt x="21109" y="10309"/>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5" name="Connection…"/>
          <p:cNvSpPr txBox="1">
            <a:spLocks noChangeArrowheads="1"/>
          </p:cNvSpPr>
          <p:nvPr/>
        </p:nvSpPr>
        <p:spPr bwMode="auto">
          <a:xfrm>
            <a:off x="9609401" y="4942486"/>
            <a:ext cx="2218351"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latin typeface="Times New Roman" panose="02020603050405020304" pitchFamily="18" charset="0"/>
                <a:cs typeface="Times New Roman" panose="02020603050405020304" pitchFamily="18" charset="0"/>
                <a:sym typeface="+mn-lt"/>
              </a:rPr>
              <a:t>Global</a:t>
            </a:r>
          </a:p>
          <a:p>
            <a:pPr algn="ctr" eaLnBrk="1"/>
            <a:r>
              <a:rPr lang="en-US" altLang="zh-CN" sz="2000" b="1" dirty="0">
                <a:latin typeface="Times New Roman" panose="02020603050405020304" pitchFamily="18" charset="0"/>
                <a:cs typeface="Times New Roman" panose="02020603050405020304" pitchFamily="18" charset="0"/>
                <a:sym typeface="+mn-lt"/>
              </a:rPr>
              <a:t>Open-source </a:t>
            </a:r>
          </a:p>
          <a:p>
            <a:pPr algn="ctr" eaLnBrk="1"/>
            <a:r>
              <a:rPr lang="en-US" altLang="zh-CN" sz="2000" b="1" dirty="0">
                <a:latin typeface="Times New Roman" panose="02020603050405020304" pitchFamily="18" charset="0"/>
                <a:cs typeface="Times New Roman" panose="02020603050405020304" pitchFamily="18" charset="0"/>
                <a:sym typeface="+mn-lt"/>
              </a:rPr>
              <a:t>Trends</a:t>
            </a: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Lst>
          </a:blip>
          <a:srcRect l="10227" t="23554" r="11260" b="23442"/>
          <a:stretch>
            <a:fillRect/>
          </a:stretch>
        </p:blipFill>
        <p:spPr>
          <a:xfrm>
            <a:off x="0" y="2221394"/>
            <a:ext cx="12203347" cy="4605983"/>
          </a:xfrm>
          <a:prstGeom prst="rect">
            <a:avLst/>
          </a:prstGeom>
        </p:spPr>
      </p:pic>
      <p:sp>
        <p:nvSpPr>
          <p:cNvPr id="16395"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66676" y="1649977"/>
            <a:ext cx="8858869" cy="461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effectLst/>
                <a:latin typeface="+mn-ea"/>
                <a:cs typeface="Times New Roman" panose="02020603050405020304" pitchFamily="18" charset="0"/>
              </a:rPr>
              <a:t>随着全球</a:t>
            </a:r>
            <a:r>
              <a:rPr lang="zh-CN" altLang="zh-CN" sz="2000" dirty="0">
                <a:latin typeface="+mn-ea"/>
                <a:cs typeface="Times New Roman" panose="02020603050405020304" pitchFamily="18" charset="0"/>
              </a:rPr>
              <a:t>开源社区的扩展</a:t>
            </a:r>
            <a:r>
              <a:rPr lang="zh-CN" altLang="en-US" sz="2000" dirty="0">
                <a:latin typeface="+mn-ea"/>
                <a:cs typeface="Times New Roman" panose="02020603050405020304" pitchFamily="18" charset="0"/>
              </a:rPr>
              <a:t>与</a:t>
            </a:r>
            <a:r>
              <a:rPr lang="zh-CN" altLang="en-US" sz="2000" dirty="0">
                <a:effectLst/>
                <a:latin typeface="+mn-ea"/>
                <a:cs typeface="Times New Roman" panose="02020603050405020304" pitchFamily="18" charset="0"/>
              </a:rPr>
              <a:t>开源时代的到来</a:t>
            </a:r>
            <a:r>
              <a:rPr lang="zh-CN" altLang="zh-CN" sz="2000" dirty="0">
                <a:latin typeface="+mn-ea"/>
                <a:cs typeface="Times New Roman" panose="02020603050405020304" pitchFamily="18" charset="0"/>
              </a:rPr>
              <a:t>，对开源项目的健康度、活跃度以及</a:t>
            </a:r>
            <a:r>
              <a:rPr lang="zh-CN" altLang="en-US" sz="2000" dirty="0">
                <a:latin typeface="+mn-ea"/>
                <a:cs typeface="Times New Roman" panose="02020603050405020304" pitchFamily="18" charset="0"/>
              </a:rPr>
              <a:t>贡献度</a:t>
            </a:r>
            <a:r>
              <a:rPr lang="zh-CN" altLang="zh-CN" sz="2000" dirty="0">
                <a:latin typeface="+mn-ea"/>
                <a:cs typeface="Times New Roman" panose="02020603050405020304" pitchFamily="18" charset="0"/>
              </a:rPr>
              <a:t>等关键指标的</a:t>
            </a:r>
            <a:r>
              <a:rPr lang="zh-CN" altLang="en-US" sz="2000" dirty="0">
                <a:latin typeface="+mn-ea"/>
                <a:cs typeface="Times New Roman" panose="02020603050405020304" pitchFamily="18" charset="0"/>
              </a:rPr>
              <a:t>实时</a:t>
            </a:r>
            <a:r>
              <a:rPr lang="zh-CN" altLang="zh-CN" sz="2000" dirty="0">
                <a:latin typeface="+mn-ea"/>
                <a:cs typeface="Times New Roman" panose="02020603050405020304" pitchFamily="18" charset="0"/>
              </a:rPr>
              <a:t>监控变得</a:t>
            </a:r>
            <a:r>
              <a:rPr lang="zh-CN" altLang="en-US" sz="2000" dirty="0">
                <a:latin typeface="+mn-ea"/>
                <a:cs typeface="Times New Roman" panose="02020603050405020304" pitchFamily="18" charset="0"/>
              </a:rPr>
              <a:t>十分必要，</a:t>
            </a:r>
            <a:r>
              <a:rPr lang="zh-CN" altLang="zh-CN" sz="2000" dirty="0">
                <a:latin typeface="+mn-ea"/>
                <a:cs typeface="Times New Roman" panose="02020603050405020304" pitchFamily="18" charset="0"/>
              </a:rPr>
              <a:t>我国</a:t>
            </a:r>
            <a:r>
              <a:rPr lang="zh-CN" altLang="zh-CN" sz="2000" dirty="0">
                <a:effectLst/>
                <a:latin typeface="+mn-ea"/>
                <a:cs typeface="Times New Roman" panose="02020603050405020304" pitchFamily="18" charset="0"/>
              </a:rPr>
              <a:t>的开源社区需要加强对开源项目质量的</a:t>
            </a:r>
            <a:r>
              <a:rPr lang="zh-CN" altLang="en-US" sz="2000" dirty="0">
                <a:effectLst/>
                <a:latin typeface="+mn-ea"/>
                <a:cs typeface="Times New Roman" panose="02020603050405020304" pitchFamily="18" charset="0"/>
              </a:rPr>
              <a:t>实时</a:t>
            </a:r>
            <a:r>
              <a:rPr lang="zh-CN" altLang="zh-CN" sz="2000" dirty="0">
                <a:effectLst/>
                <a:latin typeface="+mn-ea"/>
                <a:cs typeface="Times New Roman" panose="02020603050405020304" pitchFamily="18" charset="0"/>
              </a:rPr>
              <a:t>监测和预警体系建设。</a:t>
            </a:r>
            <a:r>
              <a:rPr lang="zh-CN" altLang="en-US" sz="2000" dirty="0">
                <a:effectLst/>
                <a:latin typeface="+mn-ea"/>
                <a:cs typeface="Times New Roman" panose="02020603050405020304" pitchFamily="18" charset="0"/>
              </a:rPr>
              <a:t>同时，考虑到我国在全球开源社区中的差距，对全球开源项目的主题、技术栈等关键词的提炼，能够帮助开发者快速了解当前开源社区的热点趋势，提供发展建议。</a:t>
            </a:r>
            <a:r>
              <a:rPr lang="zh-CN" altLang="zh-CN" sz="2000" dirty="0">
                <a:effectLst/>
                <a:latin typeface="+mn-ea"/>
                <a:cs typeface="Times New Roman" panose="02020603050405020304" pitchFamily="18" charset="0"/>
              </a:rPr>
              <a:t>因此，构建一个开源项目健康监测大屏和技术词云，帮助开发者和相关方实时跟踪和评估开源项目状态，显得尤为重要。</a:t>
            </a:r>
            <a:endParaRPr lang="en-US" altLang="zh-CN" sz="2000" dirty="0">
              <a:latin typeface="+mn-ea"/>
              <a:cs typeface="Times New Roman" panose="02020603050405020304" pitchFamily="18" charset="0"/>
            </a:endParaRPr>
          </a:p>
          <a:p>
            <a:pPr indent="457200">
              <a:lnSpc>
                <a:spcPct val="150000"/>
              </a:lnSpc>
            </a:pPr>
            <a:r>
              <a:rPr lang="zh-CN" altLang="en-US" sz="2000" dirty="0">
                <a:effectLst/>
                <a:latin typeface="+mn-ea"/>
                <a:cs typeface="Times New Roman" panose="02020603050405020304" pitchFamily="18" charset="0"/>
              </a:rPr>
              <a:t>此外，通过健康度监测，开发者和项目管理者能够及时调整开发策略，优化资源分配，避免项目在启动阶段或早期阶段因为管理问题而陷入困境。数据驱动决策将为开发者提供强有力的支持，推动开源项目的可持续发展。</a:t>
            </a:r>
          </a:p>
        </p:txBody>
      </p:sp>
      <p:sp>
        <p:nvSpPr>
          <p:cNvPr id="142" name="Lin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241675" y="1310086"/>
            <a:ext cx="346869" cy="0"/>
          </a:xfrm>
          <a:prstGeom prst="line">
            <a:avLst/>
          </a:prstGeom>
          <a:ln w="25400">
            <a:solidFill>
              <a:srgbClr val="F6F9FF"/>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0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9"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66676" y="993238"/>
            <a:ext cx="568960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以监测大屏和技术词云拥抱开源时代</a:t>
            </a:r>
            <a:endParaRPr lang="zh-CN" altLang="zh-CN" sz="2800" b="1" dirty="0">
              <a:solidFill>
                <a:srgbClr val="F6F9FF"/>
              </a:solidFill>
              <a:latin typeface="+mn-ea"/>
              <a:cs typeface="+mn-ea"/>
              <a:sym typeface="+mn-lt"/>
            </a:endParaRPr>
          </a:p>
        </p:txBody>
      </p:sp>
      <p:sp>
        <p:nvSpPr>
          <p:cNvPr id="4"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1281429"/>
            <a:ext cx="2088668" cy="2064716"/>
          </a:xfrm>
          <a:prstGeom prst="rect">
            <a:avLst/>
          </a:prstGeom>
          <a:gradFill>
            <a:gsLst>
              <a:gs pos="0">
                <a:srgbClr val="5C33E6"/>
              </a:gs>
              <a:gs pos="100000">
                <a:srgbClr val="1AAEC7"/>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6"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4119868"/>
            <a:ext cx="2088668" cy="2064717"/>
          </a:xfrm>
          <a:prstGeom prst="rect">
            <a:avLst/>
          </a:prstGeom>
          <a:solidFill>
            <a:srgbClr val="292B31"/>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1" name="Connection…"/>
          <p:cNvSpPr txBox="1">
            <a:spLocks noChangeArrowheads="1"/>
          </p:cNvSpPr>
          <p:nvPr/>
        </p:nvSpPr>
        <p:spPr bwMode="auto">
          <a:xfrm>
            <a:off x="9498417" y="2221394"/>
            <a:ext cx="2462708"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2400" b="1" dirty="0" err="1">
                <a:latin typeface="Times New Roman" panose="02020603050405020304" pitchFamily="18" charset="0"/>
                <a:cs typeface="Times New Roman" panose="02020603050405020304" pitchFamily="18" charset="0"/>
                <a:sym typeface="+mn-lt"/>
              </a:rPr>
              <a:t>OpenMonitor</a:t>
            </a:r>
            <a:endParaRPr lang="en-US" altLang="zh-CN" sz="24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Monitoring and Warning</a:t>
            </a:r>
          </a:p>
        </p:txBody>
      </p:sp>
      <p:sp>
        <p:nvSpPr>
          <p:cNvPr id="13" name="Connection…"/>
          <p:cNvSpPr txBox="1">
            <a:spLocks noChangeArrowheads="1"/>
          </p:cNvSpPr>
          <p:nvPr/>
        </p:nvSpPr>
        <p:spPr bwMode="auto">
          <a:xfrm>
            <a:off x="9620595" y="5028654"/>
            <a:ext cx="2218351"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2400" b="1" dirty="0">
                <a:latin typeface="Times New Roman" panose="02020603050405020304" pitchFamily="18" charset="0"/>
                <a:cs typeface="Times New Roman" panose="02020603050405020304" pitchFamily="18" charset="0"/>
                <a:sym typeface="+mn-lt"/>
              </a:rPr>
              <a:t>Project</a:t>
            </a:r>
          </a:p>
          <a:p>
            <a:pPr algn="ctr" eaLnBrk="1"/>
            <a:r>
              <a:rPr lang="en-US" altLang="zh-CN" sz="2000" b="1" dirty="0">
                <a:latin typeface="Times New Roman" panose="02020603050405020304" pitchFamily="18" charset="0"/>
                <a:cs typeface="Times New Roman" panose="02020603050405020304" pitchFamily="18" charset="0"/>
                <a:sym typeface="+mn-lt"/>
              </a:rPr>
              <a:t>Better </a:t>
            </a:r>
          </a:p>
          <a:p>
            <a:pPr algn="ctr" eaLnBrk="1"/>
            <a:r>
              <a:rPr lang="en-US" altLang="zh-CN" sz="2000" b="1" dirty="0">
                <a:latin typeface="Times New Roman" panose="02020603050405020304" pitchFamily="18" charset="0"/>
                <a:cs typeface="Times New Roman" panose="02020603050405020304" pitchFamily="18" charset="0"/>
                <a:sym typeface="+mn-lt"/>
              </a:rPr>
              <a:t>Development</a:t>
            </a:r>
          </a:p>
        </p:txBody>
      </p:sp>
      <p:sp>
        <p:nvSpPr>
          <p:cNvPr id="14" name="Shape"/>
          <p:cNvSpPr/>
          <p:nvPr/>
        </p:nvSpPr>
        <p:spPr>
          <a:xfrm>
            <a:off x="10438281" y="4399723"/>
            <a:ext cx="652329" cy="587872"/>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6" name="Shape"/>
          <p:cNvSpPr/>
          <p:nvPr/>
        </p:nvSpPr>
        <p:spPr>
          <a:xfrm>
            <a:off x="10474850" y="1610957"/>
            <a:ext cx="509842" cy="488950"/>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29"/>
                  <a:pt x="20618" y="10800"/>
                </a:cubicBezTo>
                <a:cubicBezTo>
                  <a:pt x="20618" y="16223"/>
                  <a:pt x="16223" y="20618"/>
                  <a:pt x="10800" y="20618"/>
                </a:cubicBezTo>
                <a:cubicBezTo>
                  <a:pt x="7588" y="20618"/>
                  <a:pt x="4740" y="19075"/>
                  <a:pt x="2948" y="16691"/>
                </a:cubicBezTo>
                <a:lnTo>
                  <a:pt x="6873" y="16691"/>
                </a:lnTo>
                <a:cubicBezTo>
                  <a:pt x="7144" y="16691"/>
                  <a:pt x="7364" y="16471"/>
                  <a:pt x="7364" y="16200"/>
                </a:cubicBezTo>
                <a:cubicBezTo>
                  <a:pt x="7364" y="15929"/>
                  <a:pt x="7144" y="15709"/>
                  <a:pt x="6873" y="15709"/>
                </a:cubicBezTo>
                <a:lnTo>
                  <a:pt x="1964" y="15709"/>
                </a:lnTo>
                <a:cubicBezTo>
                  <a:pt x="1693" y="15709"/>
                  <a:pt x="1473" y="15929"/>
                  <a:pt x="1473" y="16200"/>
                </a:cubicBezTo>
                <a:lnTo>
                  <a:pt x="1473" y="21109"/>
                </a:lnTo>
                <a:cubicBezTo>
                  <a:pt x="1473" y="21380"/>
                  <a:pt x="1693" y="21600"/>
                  <a:pt x="1964" y="21600"/>
                </a:cubicBezTo>
                <a:cubicBezTo>
                  <a:pt x="2234" y="21600"/>
                  <a:pt x="2455" y="21380"/>
                  <a:pt x="2455" y="21109"/>
                </a:cubicBezTo>
                <a:lnTo>
                  <a:pt x="2455" y="17639"/>
                </a:lnTo>
                <a:cubicBezTo>
                  <a:pt x="4434" y="20054"/>
                  <a:pt x="7433" y="21600"/>
                  <a:pt x="10800" y="21600"/>
                </a:cubicBezTo>
                <a:cubicBezTo>
                  <a:pt x="16764" y="21600"/>
                  <a:pt x="21600" y="16765"/>
                  <a:pt x="21600" y="10800"/>
                </a:cubicBezTo>
                <a:cubicBezTo>
                  <a:pt x="21600" y="10529"/>
                  <a:pt x="21380" y="10309"/>
                  <a:pt x="21109" y="10309"/>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7" name="Down Arrow 2"/>
          <p:cNvSpPr/>
          <p:nvPr/>
        </p:nvSpPr>
        <p:spPr>
          <a:xfrm>
            <a:off x="10636430" y="3574076"/>
            <a:ext cx="256029" cy="399371"/>
          </a:xfrm>
          <a:prstGeom prst="downArrow">
            <a:avLst/>
          </a:prstGeom>
          <a:gradFill>
            <a:gsLst>
              <a:gs pos="48000">
                <a:schemeClr val="accent2">
                  <a:lumMod val="75000"/>
                  <a:alpha val="52000"/>
                </a:schemeClr>
              </a:gs>
              <a:gs pos="0">
                <a:schemeClr val="accent2">
                  <a:alpha val="0"/>
                </a:schemeClr>
              </a:gs>
              <a:gs pos="100000">
                <a:schemeClr val="accent2"/>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dirty="0">
              <a:ln>
                <a:noFill/>
              </a:ln>
              <a:solidFill>
                <a:srgbClr val="FFFFFF">
                  <a:lumMod val="85000"/>
                  <a:lumOff val="15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3"/>
          <a:stretch>
            <a:fillRect/>
          </a:stretch>
        </p:blipFill>
        <p:spPr>
          <a:xfrm>
            <a:off x="0" y="0"/>
            <a:ext cx="12192000" cy="6858000"/>
          </a:xfrm>
          <a:prstGeom prst="rect">
            <a:avLst/>
          </a:prstGeom>
          <a:solidFill>
            <a:schemeClr val="bg1">
              <a:lumMod val="85000"/>
            </a:schemeClr>
          </a:solidFill>
          <a:ln>
            <a:noFill/>
          </a:ln>
        </p:spPr>
      </p:pic>
      <p:sp>
        <p:nvSpPr>
          <p:cNvPr id="3" name="文本框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984351" y="2015486"/>
            <a:ext cx="4223296"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TWO</a:t>
            </a:r>
            <a:endParaRPr lang="zh-CN" altLang="en-US" sz="6000" b="1" dirty="0">
              <a:latin typeface="Times New Roman" panose="02020603050405020304" pitchFamily="18" charset="0"/>
              <a:cs typeface="Times New Roman" panose="02020603050405020304" pitchFamily="18" charset="0"/>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7" name="文本框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8" name="文本框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409177" y="3319020"/>
            <a:ext cx="5660863"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主要功能创新点</a:t>
            </a:r>
          </a:p>
        </p:txBody>
      </p:sp>
      <p:sp>
        <p:nvSpPr>
          <p:cNvPr id="12" name="流程图: 决策 11"/>
          <p:cNvSpPr/>
          <p:nvPr/>
        </p:nvSpPr>
        <p:spPr>
          <a:xfrm>
            <a:off x="5807198" y="1511114"/>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
        <p:nvSpPr>
          <p:cNvPr id="13"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10750" y="4432798"/>
            <a:ext cx="505771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Key Functional Innovations</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4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95312" y="1479545"/>
            <a:ext cx="2185405" cy="1612622"/>
          </a:xfrm>
          <a:prstGeom prst="rect">
            <a:avLst/>
          </a:prstGeom>
        </p:spPr>
        <p:txBody>
          <a:bodyPr>
            <a:noAutofit/>
          </a:bodyPr>
          <a:lstStyle>
            <a:defPPr>
              <a:defRPr lang="zh-CN"/>
            </a:defPPr>
            <a:lvl1pPr>
              <a:lnSpc>
                <a:spcPct val="90000"/>
              </a:lnSpc>
              <a:spcBef>
                <a:spcPct val="0"/>
              </a:spcBef>
              <a:buNone/>
              <a:defRPr sz="4400" b="1">
                <a:latin typeface="+mj-lt"/>
                <a:ea typeface="+mj-ea"/>
                <a:cs typeface="+mj-cs"/>
              </a:defRPr>
            </a:lvl1pPr>
          </a:lstStyle>
          <a:p>
            <a:pPr>
              <a:lnSpc>
                <a:spcPct val="100000"/>
              </a:lnSpc>
            </a:pPr>
            <a:r>
              <a:rPr lang="zh-CN" altLang="en-US" sz="2400" dirty="0">
                <a:latin typeface="+mn-ea"/>
                <a:ea typeface="+mn-ea"/>
              </a:rPr>
              <a:t>项目健康度</a:t>
            </a:r>
          </a:p>
          <a:p>
            <a:pPr>
              <a:lnSpc>
                <a:spcPct val="100000"/>
              </a:lnSpc>
            </a:pPr>
            <a:r>
              <a:rPr lang="en-US" altLang="zh-CN" sz="2400" dirty="0">
                <a:latin typeface="+mn-ea"/>
                <a:ea typeface="+mn-ea"/>
                <a:sym typeface="+mn-ea"/>
              </a:rPr>
              <a:t>·</a:t>
            </a:r>
            <a:r>
              <a:rPr lang="zh-CN" altLang="en-US" sz="2400" dirty="0">
                <a:latin typeface="+mn-ea"/>
                <a:ea typeface="+mn-ea"/>
                <a:sym typeface="+mn-ea"/>
              </a:rPr>
              <a:t>实时</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监测</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评估</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可视化</a:t>
            </a:r>
            <a:endParaRPr lang="en-US" sz="2400" dirty="0">
              <a:latin typeface="+mn-ea"/>
              <a:ea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pic>
        <p:nvPicPr>
          <p:cNvPr id="8"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3"/>
          <a:stretch>
            <a:fillRect/>
          </a:stretch>
        </p:blipFill>
        <p:spPr bwMode="auto">
          <a:xfrm>
            <a:off x="1160853" y="3824094"/>
            <a:ext cx="3148876" cy="285913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160853" y="3824094"/>
            <a:ext cx="3148876" cy="2859135"/>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1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227234" y="3824094"/>
            <a:ext cx="7257527" cy="2859135"/>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256466" y="4838254"/>
            <a:ext cx="1875156" cy="1015663"/>
          </a:xfrm>
          <a:prstGeom prst="rect">
            <a:avLst/>
          </a:prstGeom>
          <a:noFill/>
        </p:spPr>
        <p:txBody>
          <a:bodyPr wrap="square" rtlCol="0">
            <a:spAutoFit/>
          </a:bodyPr>
          <a:lstStyle/>
          <a:p>
            <a:pPr algn="ctr"/>
            <a:r>
              <a:rPr lang="zh-CN" altLang="en-US" sz="2000" b="1" dirty="0">
                <a:effectLst/>
                <a:latin typeface="+mn-ea"/>
              </a:rPr>
              <a:t>全球开源项目健康度</a:t>
            </a:r>
            <a:endParaRPr lang="en-US" altLang="zh-CN" sz="2000" b="1" dirty="0">
              <a:effectLst/>
              <a:latin typeface="+mn-ea"/>
            </a:endParaRPr>
          </a:p>
          <a:p>
            <a:pPr algn="ctr"/>
            <a:r>
              <a:rPr lang="zh-CN" altLang="en-US" sz="2000" b="1" dirty="0">
                <a:effectLst/>
                <a:latin typeface="+mn-ea"/>
              </a:rPr>
              <a:t>概览图</a:t>
            </a:r>
            <a:endParaRPr lang="zh-CN" altLang="en-US" sz="2000" b="1" dirty="0">
              <a:latin typeface="+mn-ea"/>
            </a:endParaRPr>
          </a:p>
        </p:txBody>
      </p:sp>
      <p:pic>
        <p:nvPicPr>
          <p:cNvPr id="22"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3"/>
          <a:stretch>
            <a:fillRect/>
          </a:stretch>
        </p:blipFill>
        <p:spPr bwMode="auto">
          <a:xfrm>
            <a:off x="8767737" y="848561"/>
            <a:ext cx="3148876" cy="28745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3"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767737" y="848561"/>
            <a:ext cx="3148876" cy="2874593"/>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3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2580717" y="848561"/>
            <a:ext cx="7257527" cy="2874593"/>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3"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472071" y="3989644"/>
            <a:ext cx="6767851" cy="2527935"/>
          </a:xfrm>
          <a:prstGeom prst="rect">
            <a:avLst/>
          </a:prstGeom>
          <a:noFill/>
        </p:spPr>
        <p:txBody>
          <a:bodyPr wrap="square" rtlCol="0">
            <a:spAutoFit/>
          </a:bodyPr>
          <a:lstStyle/>
          <a:p>
            <a:pPr>
              <a:lnSpc>
                <a:spcPct val="110000"/>
              </a:lnSpc>
            </a:pPr>
            <a:r>
              <a:rPr lang="zh-CN" altLang="en-US" b="1" dirty="0">
                <a:effectLst/>
                <a:latin typeface="+mn-ea"/>
              </a:rPr>
              <a:t>● </a:t>
            </a:r>
            <a:r>
              <a:rPr lang="en-US" altLang="zh-CN" b="1" dirty="0">
                <a:latin typeface="+mn-ea"/>
              </a:rPr>
              <a:t>GitHub</a:t>
            </a:r>
            <a:r>
              <a:rPr lang="zh-CN" altLang="en-US" b="1" dirty="0">
                <a:latin typeface="+mn-ea"/>
              </a:rPr>
              <a:t>项目全球分布密度阶梯图</a:t>
            </a:r>
            <a:r>
              <a:rPr lang="zh-CN" altLang="en-US" dirty="0">
                <a:latin typeface="+mn-ea"/>
              </a:rPr>
              <a:t>：不同颜色标示地区平均健康评分的高低，以颜色梯度直观反映各个地区的开源项目平均健康度。</a:t>
            </a:r>
            <a:endParaRPr lang="en-US" altLang="zh-CN" dirty="0">
              <a:latin typeface="+mn-ea"/>
            </a:endParaRPr>
          </a:p>
          <a:p>
            <a:pPr>
              <a:lnSpc>
                <a:spcPct val="110000"/>
              </a:lnSpc>
            </a:pPr>
            <a:r>
              <a:rPr lang="zh-CN" altLang="en-US" b="1" dirty="0">
                <a:effectLst/>
                <a:latin typeface="+mn-ea"/>
              </a:rPr>
              <a:t>●</a:t>
            </a:r>
            <a:r>
              <a:rPr lang="en-US" altLang="zh-CN" b="1" dirty="0">
                <a:latin typeface="+mn-ea"/>
              </a:rPr>
              <a:t> GitHub</a:t>
            </a:r>
            <a:r>
              <a:rPr lang="zh-CN" altLang="en-US" b="1" dirty="0">
                <a:latin typeface="+mn-ea"/>
              </a:rPr>
              <a:t>项目全球分布点图</a:t>
            </a:r>
            <a:r>
              <a:rPr lang="zh-CN" altLang="en-US" dirty="0">
                <a:latin typeface="+mn-ea"/>
              </a:rPr>
              <a:t>：地图可拖拽放大，以点显示该地区开源项目的具体分布位置，以点密度更直观地感受各地区开源社区发展的现状。</a:t>
            </a:r>
          </a:p>
          <a:p>
            <a:pPr>
              <a:lnSpc>
                <a:spcPct val="110000"/>
              </a:lnSpc>
            </a:pPr>
            <a:r>
              <a:rPr lang="zh-CN" altLang="en-US" b="1" dirty="0">
                <a:effectLst/>
                <a:latin typeface="+mn-ea"/>
              </a:rPr>
              <a:t>● 项目点悬浮框交互</a:t>
            </a:r>
            <a:r>
              <a:rPr lang="zh-CN" altLang="en-US" dirty="0">
                <a:effectLst/>
                <a:latin typeface="+mn-ea"/>
              </a:rPr>
              <a:t>：悬浮框显示项目的概要信息</a:t>
            </a:r>
            <a:r>
              <a:rPr lang="zh-CN" altLang="en-US" dirty="0">
                <a:latin typeface="+mn-ea"/>
              </a:rPr>
              <a:t>，包括</a:t>
            </a:r>
            <a:r>
              <a:rPr lang="zh-CN" altLang="en-US" dirty="0">
                <a:effectLst/>
                <a:latin typeface="+mn-ea"/>
              </a:rPr>
              <a:t>项目名称、最新健康评分 </a:t>
            </a:r>
            <a:r>
              <a:rPr lang="zh-CN" altLang="en-US" dirty="0">
                <a:latin typeface="+mn-ea"/>
              </a:rPr>
              <a:t>、使用的关键</a:t>
            </a:r>
            <a:r>
              <a:rPr lang="zh-CN" altLang="en-US" dirty="0">
                <a:effectLst/>
                <a:latin typeface="+mn-ea"/>
              </a:rPr>
              <a:t>技术</a:t>
            </a:r>
            <a:r>
              <a:rPr lang="zh-CN" altLang="en-US" dirty="0">
                <a:latin typeface="+mn-ea"/>
              </a:rPr>
              <a:t>。</a:t>
            </a:r>
            <a:endParaRPr lang="en-US" altLang="zh-CN" dirty="0">
              <a:effectLst/>
              <a:latin typeface="+mn-ea"/>
            </a:endParaRPr>
          </a:p>
        </p:txBody>
      </p:sp>
      <p:sp>
        <p:nvSpPr>
          <p:cNvPr id="14"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880849" y="1055632"/>
            <a:ext cx="6624112" cy="2527935"/>
          </a:xfrm>
          <a:prstGeom prst="rect">
            <a:avLst/>
          </a:prstGeom>
          <a:noFill/>
        </p:spPr>
        <p:txBody>
          <a:bodyPr wrap="square" rtlCol="0">
            <a:spAutoFit/>
          </a:bodyPr>
          <a:lstStyle/>
          <a:p>
            <a:pPr>
              <a:lnSpc>
                <a:spcPct val="110000"/>
              </a:lnSpc>
            </a:pPr>
            <a:r>
              <a:rPr lang="zh-CN" altLang="en-US" b="1" dirty="0">
                <a:effectLst/>
                <a:latin typeface="+mn-ea"/>
              </a:rPr>
              <a:t>● 健康度指标设计</a:t>
            </a:r>
            <a:r>
              <a:rPr lang="zh-CN" altLang="en-US" dirty="0">
                <a:effectLst/>
                <a:latin typeface="+mn-ea"/>
              </a:rPr>
              <a:t>：从项目活跃度、社区参与度、代码质量、</a:t>
            </a:r>
            <a:r>
              <a:rPr lang="en-US" altLang="zh-CN" dirty="0" err="1">
                <a:effectLst/>
                <a:latin typeface="+mn-ea"/>
              </a:rPr>
              <a:t>issue&amp;PR</a:t>
            </a:r>
            <a:r>
              <a:rPr lang="zh-CN" altLang="en-US" dirty="0">
                <a:effectLst/>
                <a:latin typeface="+mn-ea"/>
              </a:rPr>
              <a:t>的响应</a:t>
            </a:r>
            <a:r>
              <a:rPr lang="en-US" altLang="zh-CN" dirty="0">
                <a:effectLst/>
                <a:latin typeface="+mn-ea"/>
              </a:rPr>
              <a:t>&amp;</a:t>
            </a:r>
            <a:r>
              <a:rPr lang="zh-CN" altLang="en-US" dirty="0">
                <a:effectLst/>
                <a:latin typeface="+mn-ea"/>
              </a:rPr>
              <a:t>持续时间四个自定义角度评估近期</a:t>
            </a:r>
            <a:r>
              <a:rPr lang="en-US" altLang="zh-CN" dirty="0">
                <a:effectLst/>
                <a:latin typeface="+mn-ea"/>
              </a:rPr>
              <a:t>1</a:t>
            </a:r>
            <a:r>
              <a:rPr lang="zh-CN" altLang="en-US" dirty="0">
                <a:effectLst/>
                <a:latin typeface="+mn-ea"/>
              </a:rPr>
              <a:t>个月内</a:t>
            </a:r>
            <a:r>
              <a:rPr lang="en-US" altLang="zh-CN" dirty="0">
                <a:effectLst/>
                <a:latin typeface="+mn-ea"/>
              </a:rPr>
              <a:t>GitHub</a:t>
            </a:r>
            <a:r>
              <a:rPr lang="zh-CN" altLang="en-US" dirty="0">
                <a:effectLst/>
                <a:latin typeface="+mn-ea"/>
              </a:rPr>
              <a:t>项目健康度，并对</a:t>
            </a:r>
            <a:r>
              <a:rPr lang="en-US" altLang="zh-CN" dirty="0" err="1">
                <a:latin typeface="+mn-ea"/>
              </a:rPr>
              <a:t>OpenDigger</a:t>
            </a:r>
            <a:r>
              <a:rPr lang="zh-CN" altLang="en-US" dirty="0">
                <a:latin typeface="+mn-ea"/>
              </a:rPr>
              <a:t>等网站上的最新评分数据进行最大值归一化以获得评分标准的统一。</a:t>
            </a:r>
            <a:endParaRPr lang="en-US" altLang="zh-CN" dirty="0">
              <a:effectLst/>
              <a:latin typeface="+mn-ea"/>
            </a:endParaRPr>
          </a:p>
          <a:p>
            <a:pPr>
              <a:lnSpc>
                <a:spcPct val="110000"/>
              </a:lnSpc>
            </a:pPr>
            <a:r>
              <a:rPr lang="zh-CN" altLang="en-US" b="1" dirty="0">
                <a:effectLst/>
                <a:latin typeface="+mn-ea"/>
              </a:rPr>
              <a:t>● 健康度排名</a:t>
            </a:r>
            <a:r>
              <a:rPr lang="zh-CN" altLang="en-US" dirty="0">
                <a:latin typeface="+mn-ea"/>
              </a:rPr>
              <a:t>：分别展示健康度评分排名靠前的全球项目和中国项目，形成纵向以及横向的对比。</a:t>
            </a:r>
            <a:endParaRPr lang="en-US" altLang="zh-CN" dirty="0">
              <a:latin typeface="+mn-ea"/>
            </a:endParaRPr>
          </a:p>
          <a:p>
            <a:pPr>
              <a:lnSpc>
                <a:spcPct val="110000"/>
              </a:lnSpc>
            </a:pPr>
            <a:r>
              <a:rPr lang="zh-CN" altLang="en-US" b="1" dirty="0">
                <a:effectLst/>
                <a:latin typeface="+mn-ea"/>
              </a:rPr>
              <a:t>● 各项目健康度详细信息</a:t>
            </a:r>
            <a:r>
              <a:rPr lang="zh-CN" altLang="en-US" dirty="0">
                <a:latin typeface="+mn-ea"/>
              </a:rPr>
              <a:t>：单击排名表中项目名称，可</a:t>
            </a:r>
            <a:r>
              <a:rPr lang="zh-CN" altLang="en-US" dirty="0">
                <a:effectLst/>
                <a:latin typeface="+mn-ea"/>
              </a:rPr>
              <a:t>弹出项目健康度详情页面，查看具体的的健康</a:t>
            </a:r>
            <a:r>
              <a:rPr lang="zh-CN" altLang="en-US" dirty="0">
                <a:latin typeface="+mn-ea"/>
              </a:rPr>
              <a:t>度指标得分和时序分析。</a:t>
            </a:r>
            <a:endParaRPr lang="en-US" altLang="zh-CN" dirty="0">
              <a:effectLst/>
              <a:latin typeface="+mn-ea"/>
            </a:endParaRPr>
          </a:p>
        </p:txBody>
      </p:sp>
      <p:sp>
        <p:nvSpPr>
          <p:cNvPr id="11"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051096" y="1778025"/>
            <a:ext cx="1652665" cy="1015663"/>
          </a:xfrm>
          <a:prstGeom prst="rect">
            <a:avLst/>
          </a:prstGeom>
          <a:noFill/>
        </p:spPr>
        <p:txBody>
          <a:bodyPr wrap="square" rtlCol="0">
            <a:spAutoFit/>
          </a:bodyPr>
          <a:lstStyle/>
          <a:p>
            <a:pPr algn="ctr"/>
            <a:r>
              <a:rPr lang="zh-CN" altLang="en-US" sz="2000" b="1" dirty="0">
                <a:effectLst/>
                <a:latin typeface="+mn-ea"/>
              </a:rPr>
              <a:t>全球</a:t>
            </a:r>
            <a:r>
              <a:rPr lang="en-US" altLang="zh-CN" sz="2000" b="1" dirty="0">
                <a:effectLst/>
                <a:latin typeface="+mn-ea"/>
              </a:rPr>
              <a:t>&amp;</a:t>
            </a:r>
            <a:r>
              <a:rPr lang="zh-CN" altLang="en-US" sz="2000" b="1" dirty="0">
                <a:latin typeface="+mn-ea"/>
              </a:rPr>
              <a:t>中国</a:t>
            </a:r>
            <a:r>
              <a:rPr lang="zh-CN" altLang="en-US" sz="2000" b="1" dirty="0">
                <a:effectLst/>
                <a:latin typeface="+mn-ea"/>
              </a:rPr>
              <a:t>项目健康度排名</a:t>
            </a:r>
            <a:r>
              <a:rPr lang="zh-CN" altLang="en-US" sz="2000" b="1" dirty="0">
                <a:latin typeface="+mn-ea"/>
              </a:rPr>
              <a:t>总览表</a:t>
            </a:r>
          </a:p>
        </p:txBody>
      </p:sp>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4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79729" y="1306847"/>
            <a:ext cx="2350005" cy="1958020"/>
          </a:xfrm>
          <a:prstGeom prst="rect">
            <a:avLst/>
          </a:prstGeom>
        </p:spPr>
        <p:txBody>
          <a:bodyPr>
            <a:noAutofit/>
          </a:bodyPr>
          <a:lstStyle>
            <a:defPPr>
              <a:defRPr lang="zh-CN"/>
            </a:defPPr>
            <a:lvl1pPr>
              <a:lnSpc>
                <a:spcPct val="90000"/>
              </a:lnSpc>
              <a:spcBef>
                <a:spcPct val="0"/>
              </a:spcBef>
              <a:buNone/>
              <a:defRPr sz="4400" b="1">
                <a:latin typeface="+mj-lt"/>
                <a:ea typeface="+mj-ea"/>
                <a:cs typeface="+mj-cs"/>
              </a:defRPr>
            </a:lvl1pPr>
          </a:lstStyle>
          <a:p>
            <a:pPr>
              <a:lnSpc>
                <a:spcPct val="100000"/>
              </a:lnSpc>
            </a:pPr>
            <a:r>
              <a:rPr lang="zh-CN" altLang="en-US" sz="2400" dirty="0">
                <a:latin typeface="+mn-ea"/>
                <a:ea typeface="+mn-ea"/>
              </a:rPr>
              <a:t>风险</a:t>
            </a:r>
            <a:r>
              <a:rPr lang="en-US" altLang="zh-CN" sz="2400" dirty="0">
                <a:latin typeface="+mn-ea"/>
                <a:ea typeface="+mn-ea"/>
              </a:rPr>
              <a:t>&amp;</a:t>
            </a:r>
            <a:r>
              <a:rPr lang="zh-CN" altLang="en-US" sz="2400" dirty="0">
                <a:latin typeface="+mn-ea"/>
                <a:ea typeface="+mn-ea"/>
              </a:rPr>
              <a:t>技术跟踪</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监控</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预警</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技术提取</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可视化</a:t>
            </a:r>
            <a:endParaRPr lang="en-US" sz="2400" dirty="0">
              <a:latin typeface="+mn-ea"/>
              <a:ea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pic>
        <p:nvPicPr>
          <p:cNvPr id="8"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3"/>
          <a:stretch>
            <a:fillRect/>
          </a:stretch>
        </p:blipFill>
        <p:spPr bwMode="auto">
          <a:xfrm>
            <a:off x="1353957" y="3828080"/>
            <a:ext cx="3148876" cy="285913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353957" y="3828080"/>
            <a:ext cx="3148876" cy="2859135"/>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1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420338" y="3828080"/>
            <a:ext cx="7137859" cy="2859135"/>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422764" y="4984227"/>
            <a:ext cx="1875156" cy="707886"/>
          </a:xfrm>
          <a:prstGeom prst="rect">
            <a:avLst/>
          </a:prstGeom>
          <a:noFill/>
        </p:spPr>
        <p:txBody>
          <a:bodyPr wrap="square" rtlCol="0">
            <a:spAutoFit/>
          </a:bodyPr>
          <a:lstStyle/>
          <a:p>
            <a:pPr algn="ctr"/>
            <a:r>
              <a:rPr lang="zh-CN" altLang="en-US" sz="2000" b="1" dirty="0">
                <a:latin typeface="+mn-ea"/>
              </a:rPr>
              <a:t>项目技术热点词云</a:t>
            </a:r>
          </a:p>
        </p:txBody>
      </p:sp>
      <p:pic>
        <p:nvPicPr>
          <p:cNvPr id="22"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3"/>
          <a:stretch>
            <a:fillRect/>
          </a:stretch>
        </p:blipFill>
        <p:spPr bwMode="auto">
          <a:xfrm>
            <a:off x="8767737" y="848561"/>
            <a:ext cx="3148876" cy="28745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3"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767737" y="848561"/>
            <a:ext cx="3148876" cy="2874593"/>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3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2748880" y="848561"/>
            <a:ext cx="7089364" cy="2874593"/>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3"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595814" y="3968672"/>
            <a:ext cx="6882869" cy="2577950"/>
          </a:xfrm>
          <a:prstGeom prst="rect">
            <a:avLst/>
          </a:prstGeom>
          <a:noFill/>
        </p:spPr>
        <p:txBody>
          <a:bodyPr wrap="square" rtlCol="0">
            <a:spAutoFit/>
          </a:bodyPr>
          <a:lstStyle/>
          <a:p>
            <a:pPr>
              <a:lnSpc>
                <a:spcPct val="130000"/>
              </a:lnSpc>
            </a:pPr>
            <a:r>
              <a:rPr lang="zh-CN" altLang="en-US" b="1" dirty="0">
                <a:effectLst/>
                <a:latin typeface="+mn-ea"/>
              </a:rPr>
              <a:t>● 技术关键词提取</a:t>
            </a:r>
            <a:r>
              <a:rPr lang="zh-CN" altLang="en-US" dirty="0">
                <a:effectLst/>
                <a:latin typeface="+mn-ea"/>
              </a:rPr>
              <a:t>：结合近期</a:t>
            </a:r>
            <a:r>
              <a:rPr lang="en-US" altLang="zh-CN" dirty="0">
                <a:effectLst/>
                <a:latin typeface="+mn-ea"/>
              </a:rPr>
              <a:t>1</a:t>
            </a:r>
            <a:r>
              <a:rPr lang="zh-CN" altLang="en-US" dirty="0">
                <a:effectLst/>
                <a:latin typeface="+mn-ea"/>
              </a:rPr>
              <a:t>个月内</a:t>
            </a:r>
            <a:r>
              <a:rPr lang="en-US" altLang="zh-CN" dirty="0" err="1">
                <a:latin typeface="+mn-ea"/>
              </a:rPr>
              <a:t>O</a:t>
            </a:r>
            <a:r>
              <a:rPr lang="en-US" altLang="zh-CN" dirty="0" err="1">
                <a:effectLst/>
                <a:latin typeface="+mn-ea"/>
              </a:rPr>
              <a:t>penDigger</a:t>
            </a:r>
            <a:r>
              <a:rPr lang="zh-CN" altLang="en-US" dirty="0">
                <a:effectLst/>
                <a:latin typeface="+mn-ea"/>
              </a:rPr>
              <a:t>中</a:t>
            </a:r>
            <a:r>
              <a:rPr lang="en-US" altLang="zh-CN" dirty="0">
                <a:effectLst/>
                <a:latin typeface="+mn-ea"/>
              </a:rPr>
              <a:t>label</a:t>
            </a:r>
            <a:r>
              <a:rPr lang="zh-CN" altLang="en-US" dirty="0">
                <a:effectLst/>
                <a:latin typeface="+mn-ea"/>
              </a:rPr>
              <a:t>标签下的</a:t>
            </a:r>
            <a:r>
              <a:rPr lang="en-US" altLang="zh-CN" dirty="0">
                <a:effectLst/>
                <a:latin typeface="+mn-ea"/>
              </a:rPr>
              <a:t>technology</a:t>
            </a:r>
            <a:r>
              <a:rPr lang="zh-CN" altLang="en-US" dirty="0">
                <a:effectLst/>
                <a:latin typeface="+mn-ea"/>
              </a:rPr>
              <a:t>标签以及各项目</a:t>
            </a:r>
            <a:r>
              <a:rPr lang="en-US" altLang="zh-CN" dirty="0">
                <a:latin typeface="+mn-ea"/>
              </a:rPr>
              <a:t>README</a:t>
            </a:r>
            <a:r>
              <a:rPr lang="zh-CN" altLang="en-US" dirty="0">
                <a:effectLst/>
                <a:latin typeface="+mn-ea"/>
              </a:rPr>
              <a:t>文件中涉及到的</a:t>
            </a:r>
            <a:r>
              <a:rPr lang="zh-CN" altLang="en-US" dirty="0">
                <a:latin typeface="+mn-ea"/>
              </a:rPr>
              <a:t>主要技术，以词频统计的方式总结出排名靠前的热点技术。</a:t>
            </a:r>
            <a:endParaRPr lang="en-US" altLang="zh-CN" dirty="0">
              <a:effectLst/>
              <a:latin typeface="+mn-ea"/>
            </a:endParaRPr>
          </a:p>
          <a:p>
            <a:pPr>
              <a:lnSpc>
                <a:spcPct val="130000"/>
              </a:lnSpc>
            </a:pPr>
            <a:r>
              <a:rPr lang="zh-CN" altLang="en-US" b="1" dirty="0">
                <a:effectLst/>
                <a:latin typeface="+mn-ea"/>
              </a:rPr>
              <a:t>● 技术热点词云</a:t>
            </a:r>
            <a:r>
              <a:rPr lang="zh-CN" altLang="en-US" dirty="0">
                <a:latin typeface="+mn-ea"/>
              </a:rPr>
              <a:t>：以动态词云的方式展示当前全球开源项目中的技术热点，直观反映如今的</a:t>
            </a:r>
            <a:r>
              <a:rPr lang="en-US" altLang="zh-CN" dirty="0">
                <a:latin typeface="+mn-ea"/>
              </a:rPr>
              <a:t>GitHub</a:t>
            </a:r>
            <a:r>
              <a:rPr lang="zh-CN" altLang="en-US" dirty="0">
                <a:latin typeface="+mn-ea"/>
              </a:rPr>
              <a:t>开源项目的技术趋势。</a:t>
            </a:r>
            <a:endParaRPr lang="en-US" altLang="zh-CN" dirty="0">
              <a:latin typeface="+mn-ea"/>
            </a:endParaRPr>
          </a:p>
          <a:p>
            <a:pPr>
              <a:lnSpc>
                <a:spcPct val="130000"/>
              </a:lnSpc>
            </a:pPr>
            <a:r>
              <a:rPr lang="zh-CN" altLang="en-US" b="1" dirty="0">
                <a:effectLst/>
                <a:latin typeface="+mn-ea"/>
              </a:rPr>
              <a:t>● 交互功能</a:t>
            </a:r>
            <a:r>
              <a:rPr lang="zh-CN" altLang="en-US" dirty="0">
                <a:effectLst/>
                <a:latin typeface="+mn-ea"/>
              </a:rPr>
              <a:t>：在词云中可视的技术点上，以悬浮框展示该技术发展方向的简介以及所涉及到的项目数量。</a:t>
            </a:r>
            <a:endParaRPr lang="en-US" altLang="zh-CN" dirty="0">
              <a:effectLst/>
              <a:latin typeface="+mn-ea"/>
            </a:endParaRPr>
          </a:p>
        </p:txBody>
      </p:sp>
      <p:sp>
        <p:nvSpPr>
          <p:cNvPr id="14"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981506" y="1066523"/>
            <a:ext cx="6624112" cy="2609215"/>
          </a:xfrm>
          <a:prstGeom prst="rect">
            <a:avLst/>
          </a:prstGeom>
          <a:noFill/>
        </p:spPr>
        <p:txBody>
          <a:bodyPr wrap="square" rtlCol="0">
            <a:spAutoFit/>
          </a:bodyPr>
          <a:lstStyle/>
          <a:p>
            <a:pPr>
              <a:lnSpc>
                <a:spcPct val="130000"/>
              </a:lnSpc>
            </a:pPr>
            <a:r>
              <a:rPr lang="zh-CN" altLang="en-US" b="1" dirty="0">
                <a:effectLst/>
                <a:latin typeface="+mn-ea"/>
              </a:rPr>
              <a:t>● 健康风险项目监测</a:t>
            </a:r>
            <a:r>
              <a:rPr lang="zh-CN" altLang="en-US" dirty="0">
                <a:effectLst/>
                <a:latin typeface="+mn-ea"/>
              </a:rPr>
              <a:t>：从健康度指标数值、项目活跃度、代码质量三个角度分别评估近</a:t>
            </a:r>
            <a:r>
              <a:rPr lang="en-US" altLang="zh-CN" dirty="0">
                <a:effectLst/>
                <a:latin typeface="+mn-ea"/>
              </a:rPr>
              <a:t>3</a:t>
            </a:r>
            <a:r>
              <a:rPr lang="zh-CN" altLang="en-US" dirty="0">
                <a:effectLst/>
                <a:latin typeface="+mn-ea"/>
              </a:rPr>
              <a:t>个月</a:t>
            </a:r>
            <a:r>
              <a:rPr lang="zh-CN" altLang="en-US" dirty="0">
                <a:latin typeface="+mn-ea"/>
              </a:rPr>
              <a:t>内</a:t>
            </a:r>
            <a:r>
              <a:rPr lang="zh-CN" altLang="en-US" dirty="0">
                <a:effectLst/>
                <a:latin typeface="+mn-ea"/>
              </a:rPr>
              <a:t>健康度大幅下降的开源项目，设定阈值，将当前健康评分低于阈值的项目列为“风险项目”。</a:t>
            </a:r>
            <a:endParaRPr lang="en-US" altLang="zh-CN" dirty="0">
              <a:effectLst/>
              <a:latin typeface="+mn-ea"/>
            </a:endParaRPr>
          </a:p>
          <a:p>
            <a:pPr>
              <a:lnSpc>
                <a:spcPct val="130000"/>
              </a:lnSpc>
            </a:pPr>
            <a:r>
              <a:rPr lang="zh-CN" altLang="en-US" b="1" dirty="0">
                <a:effectLst/>
                <a:latin typeface="+mn-ea"/>
              </a:rPr>
              <a:t>● 风险项目列表</a:t>
            </a:r>
            <a:r>
              <a:rPr lang="zh-CN" altLang="en-US" dirty="0">
                <a:effectLst/>
                <a:latin typeface="+mn-ea"/>
              </a:rPr>
              <a:t>：以表格形式动态呈现当前月风险项目，排名越靠前，风险指数越大。</a:t>
            </a:r>
            <a:endParaRPr lang="en-US" altLang="zh-CN" dirty="0">
              <a:effectLst/>
              <a:latin typeface="+mn-ea"/>
            </a:endParaRPr>
          </a:p>
          <a:p>
            <a:pPr>
              <a:lnSpc>
                <a:spcPct val="130000"/>
              </a:lnSpc>
            </a:pPr>
            <a:r>
              <a:rPr lang="zh-CN" altLang="en-US" b="1" dirty="0">
                <a:effectLst/>
                <a:latin typeface="+mn-ea"/>
              </a:rPr>
              <a:t>● 风险指标趋势</a:t>
            </a:r>
            <a:r>
              <a:rPr lang="zh-CN" altLang="en-US" dirty="0">
                <a:effectLst/>
                <a:latin typeface="+mn-ea"/>
              </a:rPr>
              <a:t>：悬浮框查看风险项目近</a:t>
            </a:r>
            <a:r>
              <a:rPr lang="en-US" altLang="zh-CN" dirty="0">
                <a:effectLst/>
                <a:latin typeface="+mn-ea"/>
              </a:rPr>
              <a:t>3</a:t>
            </a:r>
            <a:r>
              <a:rPr lang="zh-CN" altLang="en-US" dirty="0">
                <a:effectLst/>
                <a:latin typeface="+mn-ea"/>
              </a:rPr>
              <a:t>个月风险指标的详细变化趋势。</a:t>
            </a:r>
            <a:endParaRPr lang="en-US" altLang="zh-CN" dirty="0">
              <a:effectLst/>
              <a:latin typeface="+mn-ea"/>
            </a:endParaRPr>
          </a:p>
        </p:txBody>
      </p:sp>
      <p:sp>
        <p:nvSpPr>
          <p:cNvPr id="11"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9997533" y="1931914"/>
            <a:ext cx="1759791" cy="707886"/>
          </a:xfrm>
          <a:prstGeom prst="rect">
            <a:avLst/>
          </a:prstGeom>
          <a:noFill/>
        </p:spPr>
        <p:txBody>
          <a:bodyPr wrap="square" rtlCol="0">
            <a:spAutoFit/>
          </a:bodyPr>
          <a:lstStyle/>
          <a:p>
            <a:pPr algn="ctr"/>
            <a:r>
              <a:rPr lang="zh-CN" altLang="en-US" sz="2000" b="1" dirty="0">
                <a:latin typeface="+mn-ea"/>
              </a:rPr>
              <a:t>健康风险项目预警机制</a:t>
            </a:r>
          </a:p>
        </p:txBody>
      </p:sp>
    </p:spTree>
  </p:cSld>
  <p:clrMapOvr>
    <a:masterClrMapping/>
  </p:clrMapOvr>
  <p:transition spd="slow">
    <p:cove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1.7601 Service Pack 1"/>
  <p:tag name="AS_RELEASE_DATE" val="2022.11.14"/>
  <p:tag name="AS_TITLE" val="Aspose.Slides for .NET 4.0 Client Profile"/>
  <p:tag name="AS_VERSION" val="22.11"/>
  <p:tag name="COMMONDATA" val="eyJoZGlkIjoiMmMxNzY4NzliODJmOGYzMWEyZDdkODA0MWI0NTdiODcifQ=="/>
  <p:tag name="KSO_WPP_MARK_KEY" val="cc5ef783-8e60-4e66-9843-38e3a6bb7275"/>
</p:tagLst>
</file>

<file path=ppt/theme/theme1.xml><?xml version="1.0" encoding="utf-8"?>
<a:theme xmlns:a="http://schemas.openxmlformats.org/drawingml/2006/main" name="第一PPT，www.1ppt.com">
  <a:themeElements>
    <a:clrScheme name="35f1ado3">
      <a:dk1>
        <a:srgbClr val="FFFFFF"/>
      </a:dk1>
      <a:lt1>
        <a:srgbClr val="0B104D"/>
      </a:lt1>
      <a:dk2>
        <a:srgbClr val="FCFCFC"/>
      </a:dk2>
      <a:lt2>
        <a:srgbClr val="000000"/>
      </a:lt2>
      <a:accent1>
        <a:srgbClr val="040A47"/>
      </a:accent1>
      <a:accent2>
        <a:srgbClr val="64D9CC"/>
      </a:accent2>
      <a:accent3>
        <a:srgbClr val="4F56EC"/>
      </a:accent3>
      <a:accent4>
        <a:srgbClr val="9E32D8"/>
      </a:accent4>
      <a:accent5>
        <a:srgbClr val="F33D98"/>
      </a:accent5>
      <a:accent6>
        <a:srgbClr val="FFE58C"/>
      </a:accent6>
      <a:hlink>
        <a:srgbClr val="0563C1"/>
      </a:hlink>
      <a:folHlink>
        <a:srgbClr val="954D72"/>
      </a:folHlink>
    </a:clrScheme>
    <a:fontScheme name="Temp">
      <a:majorFont>
        <a:latin typeface="微软雅黑"/>
        <a:ea typeface="微软雅黑"/>
        <a:cs typeface="Arial"/>
      </a:majorFont>
      <a:minorFont>
        <a:latin typeface="微软雅黑"/>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一PPT，www.1ppt.com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宋体"/>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宋体"/>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Template>
  <TotalTime>768</TotalTime>
  <Words>2945</Words>
  <Application>Microsoft Office PowerPoint</Application>
  <PresentationFormat>宽屏</PresentationFormat>
  <Paragraphs>217</Paragraphs>
  <Slides>22</Slides>
  <Notes>22</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22</vt:i4>
      </vt:variant>
    </vt:vector>
  </HeadingPairs>
  <TitlesOfParts>
    <vt:vector size="31" baseType="lpstr">
      <vt:lpstr>Helvetica Neue</vt:lpstr>
      <vt:lpstr>等线</vt:lpstr>
      <vt:lpstr>微软雅黑</vt:lpstr>
      <vt:lpstr>Arial</vt:lpstr>
      <vt:lpstr>Calibri</vt:lpstr>
      <vt:lpstr>Times New Roman</vt:lpstr>
      <vt:lpstr>Wingdings</vt:lpstr>
      <vt:lpstr>第一PPT，www.1ppt.com</vt:lpstr>
      <vt:lpstr>第一PPT，www.1ppt.com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抽象艺术</dc:title>
  <dc:creator>第一PPT</dc:creator>
  <cp:keywords>www.1ppt.com</cp:keywords>
  <dc:description>www.1ppt.com</dc:description>
  <cp:lastModifiedBy>xulan qiu</cp:lastModifiedBy>
  <cp:revision>92</cp:revision>
  <dcterms:created xsi:type="dcterms:W3CDTF">2019-01-07T22:11:00Z</dcterms:created>
  <dcterms:modified xsi:type="dcterms:W3CDTF">2024-12-17T15:04:35Z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A2B2B3B7646A440694E45CB727BD2489_12</vt:lpwstr>
  </property>
  <property fmtid="{D5CDD505-2E9C-101B-9397-08002B2CF9AE}" pid="3" name="KSOProductBuildVer">
    <vt:lpwstr>2052-12.1.0.19302</vt:lpwstr>
  </property>
</Properties>
</file>

<file path=docProps/thumbnail.jpeg>
</file>